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443" r:id="rId3"/>
    <p:sldId id="492" r:id="rId4"/>
    <p:sldId id="490" r:id="rId5"/>
    <p:sldId id="553" r:id="rId6"/>
    <p:sldId id="555" r:id="rId7"/>
    <p:sldId id="491" r:id="rId8"/>
    <p:sldId id="559" r:id="rId9"/>
    <p:sldId id="560" r:id="rId10"/>
    <p:sldId id="561" r:id="rId11"/>
    <p:sldId id="562" r:id="rId12"/>
    <p:sldId id="556" r:id="rId13"/>
    <p:sldId id="565" r:id="rId14"/>
    <p:sldId id="564" r:id="rId15"/>
    <p:sldId id="566" r:id="rId16"/>
    <p:sldId id="567" r:id="rId17"/>
    <p:sldId id="563" r:id="rId18"/>
    <p:sldId id="568" r:id="rId19"/>
    <p:sldId id="569" r:id="rId20"/>
    <p:sldId id="571" r:id="rId21"/>
    <p:sldId id="572" r:id="rId22"/>
    <p:sldId id="573" r:id="rId23"/>
    <p:sldId id="423" r:id="rId24"/>
    <p:sldId id="424" r:id="rId25"/>
    <p:sldId id="580" r:id="rId26"/>
    <p:sldId id="570" r:id="rId27"/>
    <p:sldId id="582" r:id="rId28"/>
    <p:sldId id="583" r:id="rId29"/>
    <p:sldId id="581" r:id="rId30"/>
    <p:sldId id="584" r:id="rId31"/>
    <p:sldId id="585" r:id="rId32"/>
    <p:sldId id="586" r:id="rId33"/>
    <p:sldId id="587" r:id="rId34"/>
    <p:sldId id="481" r:id="rId35"/>
    <p:sldId id="482" r:id="rId36"/>
    <p:sldId id="472" r:id="rId37"/>
    <p:sldId id="475" r:id="rId38"/>
    <p:sldId id="473" r:id="rId39"/>
    <p:sldId id="476" r:id="rId40"/>
    <p:sldId id="474" r:id="rId41"/>
    <p:sldId id="478" r:id="rId42"/>
    <p:sldId id="588" r:id="rId43"/>
    <p:sldId id="441" r:id="rId44"/>
    <p:sldId id="317" r:id="rId45"/>
    <p:sldId id="465" r:id="rId46"/>
    <p:sldId id="446" r:id="rId47"/>
    <p:sldId id="438" r:id="rId48"/>
    <p:sldId id="440" r:id="rId49"/>
    <p:sldId id="574" r:id="rId50"/>
    <p:sldId id="437" r:id="rId51"/>
    <p:sldId id="442" r:id="rId52"/>
    <p:sldId id="575" r:id="rId53"/>
    <p:sldId id="444" r:id="rId54"/>
    <p:sldId id="445" r:id="rId55"/>
    <p:sldId id="447" r:id="rId56"/>
    <p:sldId id="577" r:id="rId57"/>
    <p:sldId id="578" r:id="rId58"/>
    <p:sldId id="579" r:id="rId59"/>
    <p:sldId id="299" r:id="rId60"/>
    <p:sldId id="552" r:id="rId61"/>
    <p:sldId id="525" r:id="rId62"/>
    <p:sldId id="558" r:id="rId63"/>
    <p:sldId id="272" r:id="rId6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76" autoAdjust="0"/>
  </p:normalViewPr>
  <p:slideViewPr>
    <p:cSldViewPr snapToGrid="0">
      <p:cViewPr>
        <p:scale>
          <a:sx n="75" d="100"/>
          <a:sy n="75" d="100"/>
        </p:scale>
        <p:origin x="1896"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81740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61411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52891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descendente</a:t>
                </a:r>
                <a:r>
                  <a:rPr lang="pt-BR" dirty="0"/>
                  <a:t>.</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a</a:t>
                </a:r>
                <a:r>
                  <a:rPr lang="pt-BR" baseline="0" dirty="0"/>
                  <a:t> direção contrária do</a:t>
                </a:r>
                <a:r>
                  <a:rPr lang="pt-BR" dirty="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descendente</a:t>
                </a:r>
                <a:r>
                  <a:rPr lang="pt-BR"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42210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Gradiente Descendente (GD) é um algoritmo de otimização iterativo e genérico capaz de encontrar soluções ideais para uma ampla gama de problemas. </a:t>
            </a:r>
          </a:p>
          <a:p>
            <a:endParaRPr lang="pt-BR" dirty="0"/>
          </a:p>
          <a:p>
            <a:r>
              <a:rPr lang="pt-BR" dirty="0"/>
              <a:t>Métodos iterativos de otimização são usados toda a parte de Aprendizado de Máquina.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 pois </a:t>
            </a:r>
            <a:r>
              <a:rPr lang="en-US" baseline="0" dirty="0" err="1"/>
              <a:t>não</a:t>
            </a:r>
            <a:r>
              <a:rPr lang="en-US" baseline="0" dirty="0"/>
              <a:t> </a:t>
            </a:r>
            <a:r>
              <a:rPr lang="en-US" baseline="0" dirty="0" err="1"/>
              <a:t>precisamos</a:t>
            </a:r>
            <a:r>
              <a:rPr lang="en-US" baseline="0" dirty="0"/>
              <a:t> inverter </a:t>
            </a:r>
            <a:r>
              <a:rPr lang="en-US" baseline="0" dirty="0" err="1"/>
              <a:t>matrizes</a:t>
            </a:r>
            <a:r>
              <a:rPr lang="en-US" baseline="0" dirty="0"/>
              <a:t>.</a:t>
            </a:r>
          </a:p>
          <a:p>
            <a:endParaRPr lang="en-US" baseline="0"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9708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noProof="0" dirty="0"/>
              <a:t>Inicializa as pesos</a:t>
            </a:r>
            <a:r>
              <a:rPr lang="pt-BR" baseline="0" noProof="0" dirty="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512168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As três versões do Gradiente Descendente são:</a:t>
            </a:r>
          </a:p>
          <a:p>
            <a:pPr algn="l">
              <a:buFont typeface="+mj-lt"/>
              <a:buAutoNum type="arabicPeriod"/>
            </a:pPr>
            <a:r>
              <a:rPr lang="pt-BR" b="0" i="0" dirty="0">
                <a:solidFill>
                  <a:srgbClr val="374151"/>
                </a:solidFill>
                <a:effectLst/>
                <a:latin typeface="Söhne"/>
              </a:rPr>
              <a:t>Gradiente Descendente de Lote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todos os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todos os exemplos do conjunto de treinamento.</a:t>
            </a:r>
          </a:p>
          <a:p>
            <a:pPr algn="l">
              <a:buFont typeface="Arial" panose="020B0604020202020204" pitchFamily="34" charset="0"/>
              <a:buChar char="•"/>
            </a:pPr>
            <a:r>
              <a:rPr lang="pt-BR" b="0" i="0" dirty="0">
                <a:solidFill>
                  <a:srgbClr val="374151"/>
                </a:solidFill>
                <a:effectLst/>
                <a:latin typeface="Söhne"/>
              </a:rPr>
              <a:t>Pode ser lento em conjuntos de treinamento muito grandes, pois requer o cálculo do gradiente para todo o conjunto a cada iteração.</a:t>
            </a:r>
          </a:p>
          <a:p>
            <a:pPr algn="l">
              <a:buFont typeface="+mj-lt"/>
              <a:buAutoNum type="arabicPeriod" startAt="2"/>
            </a:pPr>
            <a:r>
              <a:rPr lang="pt-BR" b="0" i="0" dirty="0">
                <a:solidFill>
                  <a:srgbClr val="374151"/>
                </a:solidFill>
                <a:effectLst/>
                <a:latin typeface="Söhne"/>
              </a:rPr>
              <a:t>Gradiente Descendente Estocástico (</a:t>
            </a:r>
            <a:r>
              <a:rPr lang="pt-BR" b="0" i="0" dirty="0" err="1">
                <a:solidFill>
                  <a:srgbClr val="374151"/>
                </a:solidFill>
                <a:effectLst/>
                <a:latin typeface="Söhne"/>
              </a:rPr>
              <a:t>Stochastic</a:t>
            </a:r>
            <a:r>
              <a:rPr lang="pt-BR" b="0" i="0" dirty="0">
                <a:solidFill>
                  <a:srgbClr val="374151"/>
                </a:solidFill>
                <a:effectLst/>
                <a:latin typeface="Söhne"/>
              </a:rPr>
              <a:t>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 SGD):</a:t>
            </a:r>
          </a:p>
          <a:p>
            <a:pPr algn="l">
              <a:buFont typeface="Arial" panose="020B0604020202020204" pitchFamily="34" charset="0"/>
              <a:buChar char="•"/>
            </a:pPr>
            <a:r>
              <a:rPr lang="pt-BR" b="0" i="0" dirty="0">
                <a:solidFill>
                  <a:srgbClr val="374151"/>
                </a:solidFill>
                <a:effectLst/>
                <a:latin typeface="Söhne"/>
              </a:rPr>
              <a:t>Calcula o gradiente da função de erro para um único exemplo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cada exemplo processado.</a:t>
            </a:r>
          </a:p>
          <a:p>
            <a:pPr algn="l">
              <a:buFont typeface="Arial" panose="020B0604020202020204" pitchFamily="34" charset="0"/>
              <a:buChar char="•"/>
            </a:pPr>
            <a:r>
              <a:rPr lang="pt-BR" b="0" i="0" dirty="0">
                <a:solidFill>
                  <a:srgbClr val="374151"/>
                </a:solidFill>
                <a:effectLst/>
                <a:latin typeface="Söhne"/>
              </a:rPr>
              <a:t>Mais rápido que o Gradiente Descendente de Lote, mas a variação na atualização pode tornar a convergência mais irregular.</a:t>
            </a:r>
          </a:p>
          <a:p>
            <a:pPr algn="l">
              <a:buFont typeface="+mj-lt"/>
              <a:buAutoNum type="arabicPeriod" startAt="3"/>
            </a:pPr>
            <a:r>
              <a:rPr lang="pt-BR" b="0" i="0" dirty="0">
                <a:solidFill>
                  <a:srgbClr val="374151"/>
                </a:solidFill>
                <a:effectLst/>
                <a:latin typeface="Söhne"/>
              </a:rPr>
              <a:t>Gradiente Descendente em Mini-Lotes (Mini-batch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Calcula o gradiente da função de erro para um pequeno grupo (</a:t>
            </a:r>
            <a:r>
              <a:rPr lang="pt-BR" b="0" i="0" dirty="0" err="1">
                <a:solidFill>
                  <a:srgbClr val="374151"/>
                </a:solidFill>
                <a:effectLst/>
                <a:latin typeface="Söhne"/>
              </a:rPr>
              <a:t>mini-lote</a:t>
            </a:r>
            <a:r>
              <a:rPr lang="pt-BR" b="0" i="0" dirty="0">
                <a:solidFill>
                  <a:srgbClr val="374151"/>
                </a:solidFill>
                <a:effectLst/>
                <a:latin typeface="Söhne"/>
              </a:rPr>
              <a:t>) de exemplos do conjunto de treinamento.</a:t>
            </a:r>
          </a:p>
          <a:p>
            <a:pPr algn="l">
              <a:buFont typeface="Arial" panose="020B0604020202020204" pitchFamily="34" charset="0"/>
              <a:buChar char="•"/>
            </a:pPr>
            <a:r>
              <a:rPr lang="pt-BR" b="0" i="0" dirty="0">
                <a:solidFill>
                  <a:srgbClr val="374151"/>
                </a:solidFill>
                <a:effectLst/>
                <a:latin typeface="Söhne"/>
              </a:rPr>
              <a:t>Atualiza os parâmetros do modelo após processar cada </a:t>
            </a:r>
            <a:r>
              <a:rPr lang="pt-BR" b="0" i="0" dirty="0" err="1">
                <a:solidFill>
                  <a:srgbClr val="374151"/>
                </a:solidFill>
                <a:effectLst/>
                <a:latin typeface="Söhne"/>
              </a:rPr>
              <a:t>mini-lote</a:t>
            </a:r>
            <a:r>
              <a:rPr lang="pt-BR" b="0" i="0" dirty="0">
                <a:solidFill>
                  <a:srgbClr val="374151"/>
                </a:solidFill>
                <a:effectLst/>
                <a:latin typeface="Söhne"/>
              </a:rPr>
              <a:t>.</a:t>
            </a:r>
          </a:p>
          <a:p>
            <a:pPr algn="l">
              <a:buFont typeface="Arial" panose="020B0604020202020204" pitchFamily="34" charset="0"/>
              <a:buChar char="•"/>
            </a:pPr>
            <a:r>
              <a:rPr lang="pt-BR" b="0" i="0" dirty="0">
                <a:solidFill>
                  <a:srgbClr val="374151"/>
                </a:solidFill>
                <a:effectLst/>
                <a:latin typeface="Söhne"/>
              </a:rPr>
              <a:t>Combina as vantagens do Batch </a:t>
            </a:r>
            <a:r>
              <a:rPr lang="pt-BR" b="0" i="0" dirty="0" err="1">
                <a:solidFill>
                  <a:srgbClr val="374151"/>
                </a:solidFill>
                <a:effectLst/>
                <a:latin typeface="Söhne"/>
              </a:rPr>
              <a:t>Gradient</a:t>
            </a:r>
            <a:r>
              <a:rPr lang="pt-BR" b="0" i="0" dirty="0">
                <a:solidFill>
                  <a:srgbClr val="374151"/>
                </a:solidFill>
                <a:effectLst/>
                <a:latin typeface="Söhne"/>
              </a:rPr>
              <a:t> </a:t>
            </a:r>
            <a:r>
              <a:rPr lang="pt-BR" b="0" i="0" dirty="0" err="1">
                <a:solidFill>
                  <a:srgbClr val="374151"/>
                </a:solidFill>
                <a:effectLst/>
                <a:latin typeface="Söhne"/>
              </a:rPr>
              <a:t>Descent</a:t>
            </a:r>
            <a:r>
              <a:rPr lang="pt-BR" b="0" i="0" dirty="0">
                <a:solidFill>
                  <a:srgbClr val="374151"/>
                </a:solidFill>
                <a:effectLst/>
                <a:latin typeface="Söhne"/>
              </a:rPr>
              <a:t> e do SGD, sendo mais rápido que o Batch e mais estável que o SGD.</a:t>
            </a:r>
          </a:p>
          <a:p>
            <a:pPr algn="l"/>
            <a:r>
              <a:rPr lang="pt-BR" b="0" i="0" dirty="0">
                <a:solidFill>
                  <a:srgbClr val="374151"/>
                </a:solidFill>
                <a:effectLst/>
                <a:latin typeface="Söhne"/>
              </a:rPr>
              <a:t>Em todas as versões, o objetivo é ajustar os parâmetros do modelo de forma a minimizar a função de erro, levando a melhores previsões e desempenho do modelo. A escolha da versão mais adequada depende do tamanho do conjunto de treinamento, das características do problema e dos recursos computacionais disponíveis. Cada versão do Gradiente Descendente tem suas vantagens e desvantagens, e a seleção adequada pode impactar no tempo de treinamento e na eficácia do modelo.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1762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 ou seja, apresentado ao modelo.</a:t>
            </a:r>
          </a:p>
          <a:p>
            <a:endParaRPr lang="pt-BR" dirty="0"/>
          </a:p>
          <a:p>
            <a:r>
              <a:rPr lang="pt-BR" b="1" dirty="0"/>
              <a:t>Iterações</a:t>
            </a:r>
          </a:p>
          <a:p>
            <a:r>
              <a:rPr lang="pt-BR" dirty="0"/>
              <a:t>Iteração</a:t>
            </a:r>
            <a:r>
              <a:rPr lang="pt-BR" baseline="0" dirty="0"/>
              <a:t> corresponde a um batch (podendo ser de 1 ou MB amostras)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9785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6326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62784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a:t>
            </a:r>
            <a:r>
              <a:rPr lang="pt-BR" baseline="0" dirty="0"/>
              <a:t> </a:t>
            </a:r>
            <a:r>
              <a:rPr lang="pt-BR" dirty="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https://colab.research.google.com/github/zz4fap/t319_aprendizado_de_maquina/blob/main/notebooks/regression/gd_versions/batch_gradient_descent_with_figures.ipynb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a:t>
            </a:r>
            <a:r>
              <a:rPr lang="pt-BR" b="0" i="1" dirty="0"/>
              <a:t>dançando</a:t>
            </a:r>
            <a:r>
              <a:rPr lang="pt-BR" dirty="0"/>
              <a:t>” ou “</a:t>
            </a:r>
            <a:r>
              <a:rPr lang="pt-BR" i="1" dirty="0"/>
              <a:t>ricocheteando</a:t>
            </a:r>
            <a:r>
              <a:rPr lang="pt-BR" dirty="0"/>
              <a:t>” ou “</a:t>
            </a:r>
            <a:r>
              <a:rPr lang="pt-BR" i="1" dirty="0"/>
              <a:t>zig-zagueando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a:t>O insight por trás do gradiente descendente estocástico é que o gradiente é uma esperança, ou seja, uma média. Portanto,</a:t>
            </a:r>
            <a:r>
              <a:rPr lang="pt-BR" sz="1200" b="0" baseline="0" dirty="0"/>
              <a:t> a</a:t>
            </a:r>
            <a:r>
              <a:rPr lang="pt-BR" sz="1200" b="0" dirty="0"/>
              <a:t> esperança pode ser estimada aproximadamente usando um pequeno conjunto de exemplos.</a:t>
            </a:r>
            <a:endParaRPr lang="pt-BR" sz="1200" b="1" dirty="0"/>
          </a:p>
          <a:p>
            <a:endParaRPr lang="pt-BR" sz="1200" b="1" dirty="0"/>
          </a:p>
          <a:p>
            <a:r>
              <a:rPr lang="pt-BR" sz="1200" b="0" dirty="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ruidosas, enquanto os minibatches tendem a amenizar</a:t>
            </a:r>
            <a:r>
              <a:rPr lang="pt-BR" sz="1200" b="0" baseline="0" dirty="0"/>
              <a:t> o</a:t>
            </a:r>
            <a:r>
              <a:rPr lang="pt-BR" sz="1200" b="0" dirty="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a:t>Exemplo</a:t>
            </a:r>
            <a:r>
              <a:rPr lang="pt-BR" sz="1200" u="none" dirty="0"/>
              <a:t>: </a:t>
            </a:r>
            <a:r>
              <a:rPr lang="pt-BR" u="none" dirty="0"/>
              <a:t>https://mybinder.org/v2/gh/zz4fap/t319_aprendizado_de_maquina/main?filepath=notebooks%2Fregression%2Fgd_versions%2F</a:t>
            </a:r>
            <a:r>
              <a:rPr lang="pt-BR" u="none" dirty="0">
                <a:solidFill>
                  <a:srgbClr val="00B0F0"/>
                </a:solidFill>
              </a:rPr>
              <a:t>stocastic_gradient_descent_with_figures.ipynb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u="none" dirty="0">
                <a:solidFill>
                  <a:srgbClr val="00B0F0"/>
                </a:solidFill>
              </a:rPr>
              <a:t>Exemplo: </a:t>
            </a:r>
            <a:r>
              <a:rPr lang="pt-BR" dirty="0"/>
              <a:t>https://colab.research.google.com/github/zz4fap/t319_aprendizado_de_maquina/blob/main/notebooks/regression/gd_versions/</a:t>
            </a:r>
            <a:r>
              <a:rPr lang="pt-BR" u="none" dirty="0">
                <a:solidFill>
                  <a:srgbClr val="00B0F0"/>
                </a:solidFill>
              </a:rPr>
              <a:t>stocastic_gradient_descent_with_figures.ipynb</a:t>
            </a:r>
            <a:endParaRPr lang="pt-BR" sz="1200" u="none" dirty="0"/>
          </a:p>
          <a:p>
            <a:endParaRPr lang="pt-BR" sz="1200" dirty="0"/>
          </a:p>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o</a:t>
            </a:r>
            <a:r>
              <a:rPr lang="pt-BR" sz="1200" baseline="0" dirty="0"/>
              <a:t> gradiente da</a:t>
            </a:r>
            <a:r>
              <a:rPr lang="pt-BR" sz="1200" dirty="0"/>
              <a:t>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quando temos funções de custo não-convexas,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t>O insight por trás do gradiente descendente estocástico é que o gradiente é uma esperança, ou seja, uma média. Portanto,</a:t>
            </a:r>
            <a:r>
              <a:rPr lang="pt-BR" b="0" baseline="0" dirty="0"/>
              <a:t> a</a:t>
            </a:r>
            <a:r>
              <a:rPr lang="pt-BR" b="0" dirty="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u="none" dirty="0"/>
              <a:t>https://mybinder.org/v2/gh/zz4fap/t319_aprendizado_de_maquina/main?filepath=notebooks%2Fregression%2Fgd_versions%2F</a:t>
            </a:r>
            <a:r>
              <a:rPr lang="pt-BR" dirty="0"/>
              <a:t>mini_batch_gradient_descent_with_figures.ipynb</a:t>
            </a:r>
          </a:p>
          <a:p>
            <a:endParaRPr lang="pt-BR" dirty="0"/>
          </a:p>
          <a:p>
            <a:r>
              <a:rPr lang="pt-BR" b="1" dirty="0"/>
              <a:t>Exemplo: </a:t>
            </a:r>
            <a:r>
              <a:rPr lang="pt-BR" dirty="0"/>
              <a:t>https://colab.research.google.com/github/zz4fap/t319_aprendizado_de_maquina/blob/main/notebooks/regression/gd_versions/mini_batch_gradient_descent_with_figures.ipynb</a:t>
            </a:r>
          </a:p>
          <a:p>
            <a:endParaRPr lang="pt-BR" dirty="0"/>
          </a:p>
          <a:p>
            <a:r>
              <a:rPr lang="pt-BR" dirty="0"/>
              <a:t>O</a:t>
            </a:r>
            <a:r>
              <a:rPr lang="pt-BR" baseline="0" dirty="0"/>
              <a:t> 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248176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Laboratório</a:t>
            </a:r>
            <a:r>
              <a:rPr lang="pt-BR" dirty="0"/>
              <a:t>: https://colab.research.google.com/github/zz4fap/t319_aprendizado_de_maquina/blob/main/labs/Laboratorio3.ipynb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2288293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Exemplo:</a:t>
                </a:r>
                <a:r>
                  <a:rPr lang="pt-BR" baseline="0" noProof="0" dirty="0"/>
                  <a:t> </a:t>
                </a:r>
                <a:r>
                  <a:rPr lang="pt-BR" dirty="0"/>
                  <a:t>https://mybinder.org/v2/gh/zz4fap/t319_aprendizado_de_maquina/main?filepath=notebooks%2Fregression%2Fexemplo_regressao_linear_gradiente_descendente</a:t>
                </a:r>
                <a:r>
                  <a:rPr lang="pt-BR" noProof="0" dirty="0"/>
                  <a:t>.ipynb</a:t>
                </a:r>
                <a:endParaRPr lang="pt-BR" u="none"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r>
                  <a:rPr lang="pt-BR" b="1" i="0" noProof="0">
                    <a:latin typeface="Cambria Math" panose="02040503050406030204" pitchFamily="18" charset="0"/>
                  </a:rPr>
                  <a:t>𝒂^</a:t>
                </a:r>
                <a:r>
                  <a:rPr lang="pt-BR" b="0" i="0" noProof="0">
                    <a:latin typeface="Cambria Math" panose="02040503050406030204" pitchFamily="18" charset="0"/>
                  </a:rPr>
                  <a:t>inicial</a:t>
                </a:r>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r>
                  <a:rPr lang="pt-BR" i="0" baseline="0">
                    <a:latin typeface="Cambria Math" panose="02040503050406030204" pitchFamily="18" charset="0"/>
                    <a:ea typeface="Cambria Math" panose="02040503050406030204" pitchFamily="18" charset="0"/>
                  </a:rPr>
                  <a:t>𝛼</a:t>
                </a:r>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b="0" i="0" dirty="0"/>
              </a:p>
              <a:p>
                <a:endParaRPr lang="pt-BR" noProof="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414685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100152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26036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90540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401094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Referências:</a:t>
                </a:r>
              </a:p>
              <a:p>
                <a:r>
                  <a:rPr lang="pt-BR" dirty="0"/>
                  <a:t>[1] https://math.stackexchange.com/questions/2150196/why-is-the-gradient-the-vector-of-strongest-slope</a:t>
                </a:r>
              </a:p>
              <a:p>
                <a:endParaRPr lang="pt-BR" dirty="0"/>
              </a:p>
              <a:p>
                <a:endParaRPr lang="pt-BR" dirty="0"/>
              </a:p>
              <a:p>
                <a:r>
                  <a:rPr lang="en-US" b="0" i="0" dirty="0">
                    <a:solidFill>
                      <a:srgbClr val="232629"/>
                    </a:solidFill>
                    <a:effectLst/>
                    <a:latin typeface="Georgia" panose="02040502050405020303" pitchFamily="18" charset="0"/>
                  </a:rPr>
                  <a:t>the direction of the gradient is the direction to go </a:t>
                </a:r>
                <a:r>
                  <a:rPr lang="en-US" b="0" i="1" dirty="0">
                    <a:solidFill>
                      <a:srgbClr val="232629"/>
                    </a:solidFill>
                    <a:effectLst/>
                    <a:latin typeface="Georgia" panose="02040502050405020303" pitchFamily="18" charset="0"/>
                  </a:rPr>
                  <a:t>within</a:t>
                </a:r>
                <a:r>
                  <a:rPr lang="en-US" b="0" i="0" dirty="0">
                    <a:solidFill>
                      <a:srgbClr val="232629"/>
                    </a:solidFill>
                    <a:effectLst/>
                    <a:latin typeface="Georgia" panose="02040502050405020303" pitchFamily="18" charset="0"/>
                  </a:rPr>
                  <a:t> the input space in order to get to greater values of the function as quickly as possible, and the magnitude of the gradient represents how quickly the value of the function grows if you go in that direction.</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elemento do vetor gradiente da função f dá a inclinação de uma reta tangente em relação a um argumento específico de f em um determinado ponto. No caso de uma função de várias variáveis, um elemento do vetor gradiente representa a taxa de variação da função em relação a uma variável específica em um determinado ponto, o que pode ser interpretado como a inclinação da reta tangente em relação a essa variável.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vetor gradiente nos dá a direção em que a função </a:t>
                </a:r>
                <a:r>
                  <a:rPr lang="pt-BR" dirty="0"/>
                  <a:t>f</a:t>
                </a:r>
                <a:r>
                  <a:rPr lang="pt-BR" sz="1200" b="0" i="0" kern="1200" dirty="0">
                    <a:solidFill>
                      <a:schemeClr val="tx1"/>
                    </a:solidFill>
                    <a:effectLst/>
                    <a:latin typeface="+mn-lt"/>
                    <a:ea typeface="+mn-ea"/>
                    <a:cs typeface="+mn-cs"/>
                  </a:rPr>
                  <a:t> cresce mais rapidamente em um determinado ponto, bem como a taxa de crescimento em cada uma das dimensões em que a função varia. </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vetor gradiente, </a:t>
                </a:r>
                <a:r>
                  <a:rPr lang="pt-BR" sz="1200" i="0">
                    <a:latin typeface="Cambria Math" panose="02040503050406030204" pitchFamily="18" charset="0"/>
                    <a:ea typeface="Cambria Math" panose="02040503050406030204" pitchFamily="18" charset="0"/>
                  </a:rPr>
                  <a:t>𝛻𝑓</a:t>
                </a:r>
                <a:r>
                  <a:rPr lang="pt-BR" sz="1200" dirty="0"/>
                  <a:t>, dá a magnitude e a direção da subida mais íngreme da função.</a:t>
                </a:r>
                <a:r>
                  <a:rPr lang="pt-BR" sz="1200" baseline="0" dirty="0"/>
                  <a:t> A magnitude ou taxa de variação é dada pela norma do vetor gradiente.</a:t>
                </a: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o gradiente de uma função é diferente de zero em um ponto p, a direção do gradiente é a direção na qual a função aumenta mais rapidamente a</a:t>
                </a:r>
                <a:r>
                  <a:rPr lang="pt-BR" baseline="0" dirty="0"/>
                  <a:t> partir de</a:t>
                </a:r>
                <a:r>
                  <a:rPr lang="pt-BR" dirty="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tangente aponta ao longo da superfície de uma função e pode representar um plano paralelo ao ponto dessa superfície (um plano, se a superfície for 3D). </a:t>
                </a:r>
                <a:r>
                  <a:rPr lang="pt-BR" b="1" i="1" dirty="0"/>
                  <a:t>O vetor tangente é, portanto, perpendicular ao gradiente.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plano tangente é o plano que melhor se aproxima da forma da função</a:t>
                </a:r>
                <a:r>
                  <a:rPr lang="pt-BR" baseline="0" dirty="0"/>
                  <a:t> no ponto </a:t>
                </a:r>
                <a:r>
                  <a:rPr lang="pt-BR" dirty="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magnitude e a "direção em</a:t>
                </a:r>
                <a:r>
                  <a:rPr lang="pt-BR" b="0" i="0" baseline="0" dirty="0"/>
                  <a:t> que uma função tem</a:t>
                </a:r>
                <a:r>
                  <a:rPr lang="pt-BR" b="0" i="0" dirty="0"/>
                  <a:t> taxa de crescimento mais rápida".</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vetor gradiente em um ponto é um vetor tangente ao ponto. Valores positivos indicam que o aumenta mais rápido esta à frente,</a:t>
                </a:r>
                <a:r>
                  <a:rPr lang="pt-BR" b="0" i="0" baseline="0" dirty="0"/>
                  <a:t> já valores negativos indicam que a taxa de aumento mais rápida está atrás.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àquele argumento.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490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21925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415360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14:m>
                  <m:oMath xmlns:m="http://schemas.openxmlformats.org/officeDocument/2006/math">
                    <m:r>
                      <a:rPr lang="pt-BR" b="0" i="1">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vetor gradiente indica a </a:t>
                </a:r>
                <a:r>
                  <a:rPr lang="pt-BR" b="1" i="1" dirty="0"/>
                  <a:t>direção</a:t>
                </a:r>
                <a:r>
                  <a:rPr lang="pt-BR" dirty="0"/>
                  <a:t> na qual, </a:t>
                </a:r>
                <a:r>
                  <a:rPr lang="pt-BR" b="1" i="1" dirty="0">
                    <a:solidFill>
                      <a:srgbClr val="0070C0"/>
                    </a:solidFill>
                  </a:rPr>
                  <a:t>por </a:t>
                </a:r>
                <a:r>
                  <a:rPr lang="pt-BR" b="1" i="1" dirty="0">
                    <a:solidFill>
                      <a:srgbClr val="00B050"/>
                    </a:solidFill>
                  </a:rPr>
                  <a:t>deslocamento</a:t>
                </a:r>
                <a:r>
                  <a:rPr lang="pt-BR" b="1" i="1" dirty="0">
                    <a:solidFill>
                      <a:srgbClr val="0070C0"/>
                    </a:solidFill>
                  </a:rPr>
                  <a:t> a partir de um </a:t>
                </a:r>
                <a:r>
                  <a:rPr lang="pt-BR" b="1" i="1" dirty="0">
                    <a:solidFill>
                      <a:srgbClr val="00B050"/>
                    </a:solidFill>
                  </a:rPr>
                  <a:t>ponto especifico</a:t>
                </a:r>
                <a:r>
                  <a:rPr lang="pt-BR" dirty="0"/>
                  <a:t>, obtém-se o </a:t>
                </a:r>
                <a:r>
                  <a:rPr lang="pt-BR" b="1" i="1" dirty="0">
                    <a:solidFill>
                      <a:srgbClr val="00B050"/>
                    </a:solidFill>
                  </a:rPr>
                  <a:t>maior incremento </a:t>
                </a:r>
                <a:r>
                  <a:rPr lang="pt-BR" b="1" i="1" dirty="0">
                    <a:solidFill>
                      <a:srgbClr val="0070C0"/>
                    </a:solidFill>
                  </a:rPr>
                  <a:t>possível no valor de uma função</a:t>
                </a:r>
                <a:r>
                  <a:rPr lang="pt-BR" dirty="0"/>
                  <a:t>, </a:t>
                </a:r>
                <a:r>
                  <a:rPr lang="pt-BR" b="0" i="0">
                    <a:latin typeface="Cambria Math" panose="02040503050406030204" pitchFamily="18" charset="0"/>
                  </a:rPr>
                  <a:t>𝑓(</a:t>
                </a:r>
                <a:r>
                  <a:rPr lang="pt-BR" b="1" i="0">
                    <a:latin typeface="Cambria Math" panose="02040503050406030204" pitchFamily="18" charset="0"/>
                  </a:rPr>
                  <a:t>𝒙</a:t>
                </a:r>
                <a:r>
                  <a:rPr lang="pt-BR" b="0" i="0">
                    <a:latin typeface="Cambria Math" panose="02040503050406030204" pitchFamily="18" charset="0"/>
                  </a:rPr>
                  <a:t>)</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Se, a cada novo ponto, calcularmos o vetor gradiente e adicionarmos uma fração dele ao ponto atual, teremos um novo ponto que leva a um valor da função maior do que o valor anterior.</a:t>
                </a:r>
                <a:endParaRPr lang="pt-BR" dirty="0"/>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14463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Choice>
        <mc:Fallback xmlns="">
          <p:sp>
            <p:nvSpPr>
              <p:cNvPr id="3" name="Espaço Reservado para Anotações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maioria das aplicações práticas de gradiente descendente, como treinamento des redes neurais, subtrair o gradiente total do valor anterior do vetor de pesos será um</a:t>
                </a:r>
                <a:r>
                  <a:rPr lang="pt-BR" baseline="0" dirty="0"/>
                  <a:t> passo </a:t>
                </a:r>
                <a:r>
                  <a:rPr lang="pt-BR" dirty="0"/>
                  <a:t>muito grande. É muito provável que ultrapassemos o ponto de mínimo.</a:t>
                </a:r>
                <a:endParaRPr lang="pt-BR" b="0" i="0" dirty="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r>
                  <a:rPr lang="pt-BR" b="0" i="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aponta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algoritmo de otimização </a:t>
                </a:r>
                <a:r>
                  <a:rPr lang="pt-BR" b="1" i="1" dirty="0"/>
                  <a:t>iterativo</a:t>
                </a:r>
                <a:r>
                  <a:rPr lang="pt-BR" dirty="0"/>
                  <a:t> que use o vetor gradiente para encontrar o ponto de máximo de </a:t>
                </a:r>
                <a:r>
                  <a:rPr lang="pt-BR" i="0">
                    <a:latin typeface="Cambria Math" panose="02040503050406030204" pitchFamily="18" charset="0"/>
                  </a:rPr>
                  <a:t>𝑓(𝑥_0,𝑥_1,…,𝑥_𝐾 )</a:t>
                </a:r>
                <a:r>
                  <a:rPr lang="pt-BR" dirty="0"/>
                  <a:t> é conhecido como </a:t>
                </a:r>
                <a:r>
                  <a:rPr lang="pt-BR" b="1" i="1" dirty="0"/>
                  <a:t>gradiente ascendente</a:t>
                </a:r>
                <a:r>
                  <a:rPr lang="pt-BR" dirty="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[1] https://eli.thegreenplace.net/2016/understanding-gradient-descent</a:t>
                </a:r>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06220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colab.research.google.com/github/zz4fap/t319_aprendizado_de_maquina/blob/main/notebooks/regression/exemplo_regressao_linear_gradiente_descendente.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colab.research.google.com/github/zz4fap/t319_aprendizado_de_maquina/blob/main/notebooks/regression/gd_versions/batch_gradient_descent_with_figures.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notebooks/regression/gd_versions/stocastic_gradient_descent_with_figures.ipynb" TargetMode="External"/><Relationship Id="rId7" Type="http://schemas.openxmlformats.org/officeDocument/2006/relationships/image" Target="../media/image27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colab.research.google.com/github/zz4fap/t319_aprendizado_de_maquina/blob/main/notebooks/regression/gd_versions/mini_batch_gradient_descent_with_figures.ipynb" TargetMode="External"/><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41.png"/><Relationship Id="rId4" Type="http://schemas.openxmlformats.org/officeDocument/2006/relationships/image" Target="../media/image40.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1.png"/><Relationship Id="rId7"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260.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lstStyle/>
              <a:p>
                <a:r>
                  <a:rPr lang="pt-BR" dirty="0"/>
                  <a:t>Se o vetor gradiente de </a:t>
                </a:r>
                <a14:m>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em um </a:t>
                </a:r>
                <a:r>
                  <a:rPr lang="pt-BR" b="1" i="1" dirty="0">
                    <a:solidFill>
                      <a:srgbClr val="00B050"/>
                    </a:solidFill>
                  </a:rPr>
                  <a:t>ponto</a:t>
                </a:r>
                <a:r>
                  <a:rPr lang="pt-BR" dirty="0"/>
                  <a:t> </a:t>
                </a:r>
                <a14:m>
                  <m:oMath xmlns:m="http://schemas.openxmlformats.org/officeDocument/2006/math">
                    <m:r>
                      <a:rPr lang="pt-BR" b="0" i="1" smtClean="0">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pt-BR" dirty="0"/>
                  <a:t> qualquer dá a </a:t>
                </a:r>
                <a:r>
                  <a:rPr lang="pt-BR" b="1" i="1" dirty="0">
                    <a:solidFill>
                      <a:srgbClr val="7030A0"/>
                    </a:solidFill>
                  </a:rPr>
                  <a:t>inclinação da reta tangente à função naquele </a:t>
                </a:r>
                <a:r>
                  <a:rPr lang="pt-BR" b="1" i="1" dirty="0">
                    <a:solidFill>
                      <a:srgbClr val="00B050"/>
                    </a:solidFill>
                  </a:rPr>
                  <a:t>ponto</a:t>
                </a:r>
                <a:r>
                  <a:rPr lang="pt-BR" dirty="0"/>
                  <a:t>.</a:t>
                </a:r>
              </a:p>
              <a:p>
                <a:r>
                  <a:rPr lang="pt-BR" dirty="0"/>
                  <a:t>Então, nesse </a:t>
                </a:r>
                <a:r>
                  <a:rPr lang="pt-BR" b="1" i="1" dirty="0">
                    <a:solidFill>
                      <a:srgbClr val="00B050"/>
                    </a:solidFill>
                  </a:rPr>
                  <a:t>ponto</a:t>
                </a:r>
                <a:r>
                  <a:rPr lang="pt-BR" dirty="0"/>
                  <a:t>, um valor de gradiente:</a:t>
                </a:r>
              </a:p>
              <a:p>
                <a:pPr lvl="1">
                  <a:buFont typeface="Wingdings" panose="05000000000000000000" pitchFamily="2" charset="2"/>
                  <a:buChar char="§"/>
                </a:pPr>
                <a:r>
                  <a:rPr lang="pt-BR" dirty="0"/>
                  <a:t>+ (reta com inclinação positiva) indica que o </a:t>
                </a:r>
                <a:r>
                  <a:rPr lang="pt-BR" b="1" i="1" dirty="0">
                    <a:solidFill>
                      <a:srgbClr val="00B050"/>
                    </a:solidFill>
                  </a:rPr>
                  <a:t>ponto de máximo esta à frente do ponto atual</a:t>
                </a:r>
                <a:r>
                  <a:rPr lang="pt-BR" dirty="0"/>
                  <a:t>. </a:t>
                </a:r>
              </a:p>
              <a:p>
                <a:pPr lvl="1">
                  <a:buFont typeface="Wingdings" panose="05000000000000000000" pitchFamily="2" charset="2"/>
                  <a:buChar char="§"/>
                </a:pPr>
                <a:r>
                  <a:rPr lang="pt-BR" dirty="0"/>
                  <a:t>- (reta com inclinação negativa) indica que o </a:t>
                </a:r>
                <a:r>
                  <a:rPr lang="pt-BR" b="1" i="1" dirty="0">
                    <a:solidFill>
                      <a:srgbClr val="00B050"/>
                    </a:solidFill>
                  </a:rPr>
                  <a:t>ponto de máximo está atrás do ponto atual</a:t>
                </a:r>
                <a:r>
                  <a:rPr lang="pt-BR" dirty="0"/>
                  <a:t>.</a:t>
                </a:r>
              </a:p>
              <a:p>
                <a:pPr lvl="1">
                  <a:buFont typeface="Wingdings" panose="05000000000000000000" pitchFamily="2" charset="2"/>
                  <a:buChar char="§"/>
                </a:pPr>
                <a:r>
                  <a:rPr lang="pt-BR" dirty="0"/>
                  <a:t>0 (reta com inclinação nula) indica que </a:t>
                </a:r>
                <a:r>
                  <a:rPr lang="pt-BR" b="1" i="1" dirty="0">
                    <a:solidFill>
                      <a:srgbClr val="00B050"/>
                    </a:solidFill>
                  </a:rPr>
                  <a:t>ponto de máximo foi encontrado</a:t>
                </a:r>
                <a:r>
                  <a:rPr lang="pt-BR" dirty="0"/>
                  <a:t>.</a:t>
                </a:r>
              </a:p>
            </p:txBody>
          </p:sp>
        </mc:Choice>
        <mc:Fallback xmlns="">
          <p:sp>
            <p:nvSpPr>
              <p:cNvPr id="3" name="Espaço Reservado para Conteúdo 2">
                <a:extLst>
                  <a:ext uri="{FF2B5EF4-FFF2-40B4-BE49-F238E27FC236}">
                    <a16:creationId xmlns:a16="http://schemas.microsoft.com/office/drawing/2014/main" id="{EF4CFF64-3CF3-BFF9-12BE-F44727B204DE}"/>
                  </a:ext>
                </a:extLst>
              </p:cNvPr>
              <p:cNvSpPr>
                <a:spLocks noGrp="1" noRot="1" noChangeAspect="1" noMove="1" noResize="1" noEditPoints="1" noAdjustHandles="1" noChangeArrowheads="1" noChangeShapeType="1" noTextEdit="1"/>
              </p:cNvSpPr>
              <p:nvPr>
                <p:ph idx="1"/>
              </p:nvPr>
            </p:nvSpPr>
            <p:spPr>
              <a:xfrm>
                <a:off x="5345723" y="1825624"/>
                <a:ext cx="6672106" cy="5032375"/>
              </a:xfrm>
              <a:blipFill>
                <a:blip r:embed="rId3"/>
                <a:stretch>
                  <a:fillRect l="-1645" t="-1937" r="-64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91255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A6E16-FA68-C90C-25D9-3B2F1D22E336}"/>
              </a:ext>
            </a:extLst>
          </p:cNvPr>
          <p:cNvSpPr>
            <a:spLocks noGrp="1"/>
          </p:cNvSpPr>
          <p:nvPr>
            <p:ph type="title"/>
          </p:nvPr>
        </p:nvSpPr>
        <p:spPr/>
        <p:txBody>
          <a:bodyPr/>
          <a:lstStyle/>
          <a:p>
            <a:r>
              <a:rPr lang="pt-BR" dirty="0"/>
              <a:t>Algoritmo do gradiente ascendente</a:t>
            </a:r>
          </a:p>
        </p:txBody>
      </p:sp>
      <p:sp>
        <p:nvSpPr>
          <p:cNvPr id="3" name="Espaço Reservado para Conteúdo 2">
            <a:extLst>
              <a:ext uri="{FF2B5EF4-FFF2-40B4-BE49-F238E27FC236}">
                <a16:creationId xmlns:a16="http://schemas.microsoft.com/office/drawing/2014/main" id="{EF4CFF64-3CF3-BFF9-12BE-F44727B204DE}"/>
              </a:ext>
            </a:extLst>
          </p:cNvPr>
          <p:cNvSpPr>
            <a:spLocks noGrp="1"/>
          </p:cNvSpPr>
          <p:nvPr>
            <p:ph idx="1"/>
          </p:nvPr>
        </p:nvSpPr>
        <p:spPr>
          <a:xfrm>
            <a:off x="5345723" y="1825624"/>
            <a:ext cx="6672106" cy="5032375"/>
          </a:xfrm>
        </p:spPr>
        <p:txBody>
          <a:bodyPr>
            <a:normAutofit/>
          </a:bodyPr>
          <a:lstStyle/>
          <a:p>
            <a:r>
              <a:rPr lang="pt-BR" dirty="0"/>
              <a:t>Portanto, </a:t>
            </a:r>
            <a:r>
              <a:rPr lang="pt-BR" b="1" i="1" dirty="0">
                <a:solidFill>
                  <a:srgbClr val="00B050"/>
                </a:solidFill>
              </a:rPr>
              <a:t>seguindo na direção </a:t>
            </a:r>
            <a:r>
              <a:rPr lang="pt-BR" dirty="0"/>
              <a:t>indicada pelo </a:t>
            </a:r>
            <a:r>
              <a:rPr lang="pt-BR" b="1" i="1" dirty="0">
                <a:solidFill>
                  <a:srgbClr val="00B050"/>
                </a:solidFill>
              </a:rPr>
              <a:t>vetor gradiente</a:t>
            </a:r>
            <a:r>
              <a:rPr lang="pt-BR" dirty="0"/>
              <a:t>, </a:t>
            </a:r>
            <a:r>
              <a:rPr lang="pt-BR" b="1" i="1" dirty="0">
                <a:solidFill>
                  <a:srgbClr val="00B050"/>
                </a:solidFill>
              </a:rPr>
              <a:t>chegamos</a:t>
            </a:r>
            <a:r>
              <a:rPr lang="pt-BR" dirty="0"/>
              <a:t> ao </a:t>
            </a:r>
            <a:r>
              <a:rPr lang="pt-BR" b="1" i="1" dirty="0">
                <a:solidFill>
                  <a:srgbClr val="00B050"/>
                </a:solidFill>
              </a:rPr>
              <a:t>ponto de máximo da função</a:t>
            </a:r>
            <a:r>
              <a:rPr lang="pt-BR" dirty="0"/>
              <a:t>. </a:t>
            </a:r>
          </a:p>
          <a:p>
            <a:r>
              <a:rPr lang="pt-BR" dirty="0"/>
              <a:t>Um algoritmo </a:t>
            </a:r>
            <a:r>
              <a:rPr lang="pt-BR" b="1" i="1" dirty="0">
                <a:solidFill>
                  <a:srgbClr val="7030A0"/>
                </a:solidFill>
              </a:rPr>
              <a:t>iterativo</a:t>
            </a:r>
            <a:r>
              <a:rPr lang="pt-BR" b="1" i="1" dirty="0"/>
              <a:t> </a:t>
            </a:r>
            <a:r>
              <a:rPr lang="pt-BR" dirty="0"/>
              <a:t>de otimização que </a:t>
            </a:r>
            <a:r>
              <a:rPr lang="pt-BR" b="1" i="1" dirty="0">
                <a:solidFill>
                  <a:srgbClr val="00B050"/>
                </a:solidFill>
              </a:rPr>
              <a:t>siga a direção </a:t>
            </a:r>
            <a:r>
              <a:rPr lang="pt-BR" dirty="0"/>
              <a:t>indicada pelo </a:t>
            </a:r>
            <a:r>
              <a:rPr lang="pt-BR" b="1" i="1" dirty="0">
                <a:solidFill>
                  <a:srgbClr val="00B050"/>
                </a:solidFill>
              </a:rPr>
              <a:t>vetor gradiente</a:t>
            </a:r>
            <a:r>
              <a:rPr lang="pt-BR" dirty="0"/>
              <a:t> para encontrar o </a:t>
            </a:r>
            <a:r>
              <a:rPr lang="pt-BR" b="1" i="1" dirty="0">
                <a:solidFill>
                  <a:srgbClr val="00B050"/>
                </a:solidFill>
              </a:rPr>
              <a:t>ponto de máximo</a:t>
            </a:r>
            <a:r>
              <a:rPr lang="pt-BR" b="1" i="1" dirty="0"/>
              <a:t> </a:t>
            </a:r>
            <a:r>
              <a:rPr lang="pt-BR" dirty="0"/>
              <a:t>de uma função é conhecido como </a:t>
            </a:r>
            <a:r>
              <a:rPr lang="pt-BR" b="1" i="1" dirty="0">
                <a:solidFill>
                  <a:srgbClr val="00B0F0"/>
                </a:solidFill>
              </a:rPr>
              <a:t>gradiente ascendente</a:t>
            </a:r>
            <a:r>
              <a:rPr lang="pt-BR" dirty="0"/>
              <a:t>.</a:t>
            </a:r>
          </a:p>
          <a:p>
            <a:r>
              <a:rPr lang="pt-BR" dirty="0"/>
              <a:t>Mas como ele funciona?</a:t>
            </a:r>
          </a:p>
          <a:p>
            <a:endParaRPr lang="pt-BR" dirty="0"/>
          </a:p>
        </p:txBody>
      </p:sp>
      <p:pic>
        <p:nvPicPr>
          <p:cNvPr id="5" name="Imagem 4">
            <a:extLst>
              <a:ext uri="{FF2B5EF4-FFF2-40B4-BE49-F238E27FC236}">
                <a16:creationId xmlns:a16="http://schemas.microsoft.com/office/drawing/2014/main" id="{178A3198-D0E5-C5EC-1EF3-5BE27A2F1D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23" r="1941" b="49468"/>
          <a:stretch/>
        </p:blipFill>
        <p:spPr>
          <a:xfrm>
            <a:off x="284703" y="2618470"/>
            <a:ext cx="4983982" cy="2626770"/>
          </a:xfrm>
          <a:prstGeom prst="rect">
            <a:avLst/>
          </a:prstGeom>
        </p:spPr>
      </p:pic>
    </p:spTree>
    <p:extLst>
      <p:ext uri="{BB962C8B-B14F-4D97-AF65-F5344CB8AC3E}">
        <p14:creationId xmlns:p14="http://schemas.microsoft.com/office/powerpoint/2010/main" val="170225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1313D-73E1-5AD7-D9CF-17C82B9BBD80}"/>
              </a:ext>
            </a:extLst>
          </p:cNvPr>
          <p:cNvSpPr>
            <a:spLocks noGrp="1"/>
          </p:cNvSpPr>
          <p:nvPr>
            <p:ph type="title"/>
          </p:nvPr>
        </p:nvSpPr>
        <p:spPr/>
        <p:txBody>
          <a:bodyPr/>
          <a:lstStyle/>
          <a:p>
            <a:r>
              <a:rPr lang="pt-BR" dirty="0"/>
              <a:t>Algoritmo do gradiente ascendente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CA6F2C7-69AE-6A03-0B78-B66A8DDCAF72}"/>
                  </a:ext>
                </a:extLst>
              </p:cNvPr>
              <p:cNvSpPr>
                <a:spLocks noGrp="1"/>
              </p:cNvSpPr>
              <p:nvPr>
                <p:ph idx="1"/>
              </p:nvPr>
            </p:nvSpPr>
            <p:spPr>
              <a:xfrm>
                <a:off x="838200" y="1825624"/>
                <a:ext cx="11159531" cy="5032376"/>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&gt;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máximo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dirty="0"/>
                  <a:t>Chamamos de </a:t>
                </a:r>
                <a:r>
                  <a:rPr lang="pt-BR" b="1" i="1" dirty="0">
                    <a:solidFill>
                      <a:srgbClr val="7030A0"/>
                    </a:solidFill>
                  </a:rPr>
                  <a:t>convergência</a:t>
                </a:r>
                <a:r>
                  <a:rPr lang="pt-BR" dirty="0"/>
                  <a:t> quando a variação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muito pequena, ou seja, o valor é praticamente constante.</a:t>
                </a:r>
              </a:p>
            </p:txBody>
          </p:sp>
        </mc:Choice>
        <mc:Fallback xmlns="">
          <p:sp>
            <p:nvSpPr>
              <p:cNvPr id="3" name="Espaço Reservado para Conteúdo 2">
                <a:extLst>
                  <a:ext uri="{FF2B5EF4-FFF2-40B4-BE49-F238E27FC236}">
                    <a16:creationId xmlns:a16="http://schemas.microsoft.com/office/drawing/2014/main" id="{6CA6F2C7-69AE-6A03-0B78-B66A8DDCAF72}"/>
                  </a:ext>
                </a:extLst>
              </p:cNvPr>
              <p:cNvSpPr>
                <a:spLocks noGrp="1" noRot="1" noChangeAspect="1" noMove="1" noResize="1" noEditPoints="1" noAdjustHandles="1" noChangeArrowheads="1" noChangeShapeType="1" noTextEdit="1"/>
              </p:cNvSpPr>
              <p:nvPr>
                <p:ph idx="1"/>
              </p:nvPr>
            </p:nvSpPr>
            <p:spPr>
              <a:xfrm>
                <a:off x="838200" y="1825624"/>
                <a:ext cx="11159531" cy="5032376"/>
              </a:xfrm>
              <a:blipFill>
                <a:blip r:embed="rId2"/>
                <a:stretch>
                  <a:fillRect l="-984" t="-2663" r="-1093" b="-1453"/>
                </a:stretch>
              </a:blipFill>
            </p:spPr>
            <p:txBody>
              <a:bodyPr/>
              <a:lstStyle/>
              <a:p>
                <a:r>
                  <a:rPr lang="pt-BR">
                    <a:noFill/>
                  </a:rPr>
                  <a:t> </a:t>
                </a:r>
              </a:p>
            </p:txBody>
          </p:sp>
        </mc:Fallback>
      </mc:AlternateContent>
    </p:spTree>
    <p:extLst>
      <p:ext uri="{BB962C8B-B14F-4D97-AF65-F5344CB8AC3E}">
        <p14:creationId xmlns:p14="http://schemas.microsoft.com/office/powerpoint/2010/main" val="1016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ECE9DF-4448-27E0-29A8-EA23AC2096E5}"/>
              </a:ext>
            </a:extLst>
          </p:cNvPr>
          <p:cNvSpPr>
            <a:spLocks noGrp="1"/>
          </p:cNvSpPr>
          <p:nvPr>
            <p:ph idx="1"/>
          </p:nvPr>
        </p:nvSpPr>
        <p:spPr>
          <a:xfrm>
            <a:off x="838200" y="1998496"/>
            <a:ext cx="10515600" cy="2861007"/>
          </a:xfrm>
        </p:spPr>
        <p:txBody>
          <a:bodyPr>
            <a:normAutofit/>
          </a:bodyPr>
          <a:lstStyle/>
          <a:p>
            <a:pPr marL="0" indent="0" algn="ctr">
              <a:buNone/>
            </a:pPr>
            <a:r>
              <a:rPr lang="pt-BR" sz="4400" dirty="0"/>
              <a:t>Mas relembrando o problema da regressão linear, nós não queremos </a:t>
            </a:r>
            <a:r>
              <a:rPr lang="pt-BR" sz="4400" b="1" i="1" dirty="0">
                <a:solidFill>
                  <a:srgbClr val="7030A0"/>
                </a:solidFill>
              </a:rPr>
              <a:t>encontrar o ponto de mínimo da função de erro </a:t>
            </a:r>
            <a:r>
              <a:rPr lang="pt-BR" sz="4400" dirty="0"/>
              <a:t>ao invés do seu máximo?</a:t>
            </a:r>
          </a:p>
        </p:txBody>
      </p:sp>
    </p:spTree>
    <p:extLst>
      <p:ext uri="{BB962C8B-B14F-4D97-AF65-F5344CB8AC3E}">
        <p14:creationId xmlns:p14="http://schemas.microsoft.com/office/powerpoint/2010/main" val="360898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709D2A-C1AB-9D60-4F7D-1191E2FE13DF}"/>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D8D87A5-A7E8-CBE4-6C17-437493603584}"/>
                  </a:ext>
                </a:extLst>
              </p:cNvPr>
              <p:cNvSpPr>
                <a:spLocks noGrp="1"/>
              </p:cNvSpPr>
              <p:nvPr>
                <p:ph idx="1"/>
              </p:nvPr>
            </p:nvSpPr>
            <p:spPr>
              <a:xfrm>
                <a:off x="6216582" y="1825624"/>
                <a:ext cx="5811295" cy="5032375"/>
              </a:xfrm>
            </p:spPr>
            <p:txBody>
              <a:bodyPr/>
              <a:lstStyle/>
              <a:p>
                <a:r>
                  <a:rPr lang="pt-BR" dirty="0"/>
                  <a:t>Se para encontrarmos o </a:t>
                </a:r>
                <a:r>
                  <a:rPr lang="pt-BR" b="1" i="1" dirty="0">
                    <a:solidFill>
                      <a:srgbClr val="00B050"/>
                    </a:solidFill>
                  </a:rPr>
                  <a:t>ponto de máximo</a:t>
                </a:r>
                <a:r>
                  <a:rPr lang="pt-BR" dirty="0"/>
                  <a:t> de uma função basta seguirmos a direção apontada pelo vetor gradiente.</a:t>
                </a:r>
              </a:p>
              <a:p>
                <a:r>
                  <a:rPr lang="pt-BR" dirty="0"/>
                  <a:t>Portanto, para encontrarmos o </a:t>
                </a:r>
                <a:r>
                  <a:rPr lang="pt-BR" b="1" i="1" dirty="0">
                    <a:solidFill>
                      <a:srgbClr val="00B050"/>
                    </a:solidFill>
                  </a:rPr>
                  <a:t>ponto de mínimo</a:t>
                </a:r>
                <a:r>
                  <a:rPr lang="pt-BR" dirty="0"/>
                  <a:t>, basta seguirmos na </a:t>
                </a:r>
                <a:r>
                  <a:rPr lang="pt-BR" b="1" i="1" dirty="0">
                    <a:solidFill>
                      <a:srgbClr val="7030A0"/>
                    </a:solidFill>
                  </a:rPr>
                  <a:t>direção aposta à apontada pelo gradiente </a:t>
                </a:r>
                <a:r>
                  <a:rPr lang="pt-BR" dirty="0"/>
                  <a:t>em um determinado ponto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9D8D87A5-A7E8-CBE4-6C17-437493603584}"/>
                  </a:ext>
                </a:extLst>
              </p:cNvPr>
              <p:cNvSpPr>
                <a:spLocks noGrp="1" noRot="1" noChangeAspect="1" noMove="1" noResize="1" noEditPoints="1" noAdjustHandles="1" noChangeArrowheads="1" noChangeShapeType="1" noTextEdit="1"/>
              </p:cNvSpPr>
              <p:nvPr>
                <p:ph idx="1"/>
              </p:nvPr>
            </p:nvSpPr>
            <p:spPr>
              <a:xfrm>
                <a:off x="6216582" y="1825624"/>
                <a:ext cx="5811295" cy="5032375"/>
              </a:xfrm>
              <a:blipFill>
                <a:blip r:embed="rId3"/>
                <a:stretch>
                  <a:fillRect l="-1889" t="-1937" r="-335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3DF3343D-A89E-3E2A-5BDB-FE74C19E376D}"/>
              </a:ext>
            </a:extLst>
          </p:cNvPr>
          <p:cNvPicPr>
            <a:picLocks noChangeAspect="1"/>
          </p:cNvPicPr>
          <p:nvPr/>
        </p:nvPicPr>
        <p:blipFill rotWithShape="1">
          <a:blip r:embed="rId4">
            <a:extLst>
              <a:ext uri="{28A0092B-C50C-407E-A947-70E740481C1C}">
                <a14:useLocalDpi xmlns:a14="http://schemas.microsoft.com/office/drawing/2010/main" val="0"/>
              </a:ext>
            </a:extLst>
          </a:blip>
          <a:srcRect t="47746"/>
          <a:stretch/>
        </p:blipFill>
        <p:spPr>
          <a:xfrm>
            <a:off x="301941" y="2794481"/>
            <a:ext cx="5673479" cy="2032538"/>
          </a:xfrm>
          <a:prstGeom prst="rect">
            <a:avLst/>
          </a:prstGeom>
        </p:spPr>
      </p:pic>
    </p:spTree>
    <p:extLst>
      <p:ext uri="{BB962C8B-B14F-4D97-AF65-F5344CB8AC3E}">
        <p14:creationId xmlns:p14="http://schemas.microsoft.com/office/powerpoint/2010/main" val="240008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0AE141-CA77-0446-63E0-C5BDFBD8341A}"/>
              </a:ext>
            </a:extLst>
          </p:cNvPr>
          <p:cNvSpPr>
            <a:spLocks noGrp="1"/>
          </p:cNvSpPr>
          <p:nvPr>
            <p:ph type="title"/>
          </p:nvPr>
        </p:nvSpPr>
        <p:spPr/>
        <p:txBody>
          <a:bodyPr/>
          <a:lstStyle/>
          <a:p>
            <a:r>
              <a:rPr lang="pt-BR" dirty="0"/>
              <a:t>Algoritmo do gradiente descendente</a:t>
            </a:r>
          </a:p>
        </p:txBody>
      </p:sp>
      <p:sp>
        <p:nvSpPr>
          <p:cNvPr id="3" name="Espaço Reservado para Conteúdo 2">
            <a:extLst>
              <a:ext uri="{FF2B5EF4-FFF2-40B4-BE49-F238E27FC236}">
                <a16:creationId xmlns:a16="http://schemas.microsoft.com/office/drawing/2014/main" id="{43674EA4-345D-7AF4-5F72-7D54DCA33195}"/>
              </a:ext>
            </a:extLst>
          </p:cNvPr>
          <p:cNvSpPr>
            <a:spLocks noGrp="1"/>
          </p:cNvSpPr>
          <p:nvPr>
            <p:ph idx="1"/>
          </p:nvPr>
        </p:nvSpPr>
        <p:spPr>
          <a:xfrm>
            <a:off x="6096000" y="1825624"/>
            <a:ext cx="5951974" cy="5032375"/>
          </a:xfrm>
        </p:spPr>
        <p:txBody>
          <a:bodyPr/>
          <a:lstStyle/>
          <a:p>
            <a:r>
              <a:rPr lang="pt-BR" dirty="0"/>
              <a:t>Quando seguimos na </a:t>
            </a:r>
            <a:r>
              <a:rPr lang="pt-BR" b="1" i="1" dirty="0">
                <a:solidFill>
                  <a:srgbClr val="00B050"/>
                </a:solidFill>
              </a:rPr>
              <a:t>direção contrária a da máxima taxa de crescimento</a:t>
            </a:r>
            <a:r>
              <a:rPr lang="pt-BR" dirty="0"/>
              <a:t>, dada pelo </a:t>
            </a:r>
            <a:r>
              <a:rPr lang="pt-BR" b="1" i="1" dirty="0"/>
              <a:t>vetor gradiente</a:t>
            </a:r>
            <a:r>
              <a:rPr lang="pt-BR" dirty="0"/>
              <a:t>, estamos indo na </a:t>
            </a:r>
            <a:r>
              <a:rPr lang="pt-BR" b="1" i="1" dirty="0">
                <a:solidFill>
                  <a:srgbClr val="7030A0"/>
                </a:solidFill>
              </a:rPr>
              <a:t>direção de decrescimento mais rápido da função.</a:t>
            </a:r>
          </a:p>
          <a:p>
            <a:r>
              <a:rPr lang="pt-BR" dirty="0"/>
              <a:t>Assim, um </a:t>
            </a:r>
            <a:r>
              <a:rPr lang="pt-BR" b="1" i="1" dirty="0">
                <a:solidFill>
                  <a:srgbClr val="00B050"/>
                </a:solidFill>
              </a:rPr>
              <a:t>algoritmo iterativo de otimização</a:t>
            </a:r>
            <a:r>
              <a:rPr lang="pt-BR" dirty="0"/>
              <a:t> que siga na </a:t>
            </a:r>
            <a:r>
              <a:rPr lang="pt-BR" b="1" i="1" dirty="0">
                <a:solidFill>
                  <a:srgbClr val="00B050"/>
                </a:solidFill>
              </a:rPr>
              <a:t>direção contrária</a:t>
            </a:r>
            <a:r>
              <a:rPr lang="pt-BR" dirty="0"/>
              <a:t> a indicada pelo </a:t>
            </a:r>
            <a:r>
              <a:rPr lang="pt-BR" b="1" i="1" dirty="0">
                <a:solidFill>
                  <a:srgbClr val="00B050"/>
                </a:solidFill>
              </a:rPr>
              <a:t>vetor gradiente</a:t>
            </a:r>
            <a:r>
              <a:rPr lang="pt-BR" b="1" i="1" dirty="0"/>
              <a:t> </a:t>
            </a:r>
            <a:r>
              <a:rPr lang="pt-BR" dirty="0"/>
              <a:t>para encontrar o </a:t>
            </a:r>
            <a:r>
              <a:rPr lang="pt-BR" b="1" i="1" dirty="0">
                <a:solidFill>
                  <a:srgbClr val="00B050"/>
                </a:solidFill>
              </a:rPr>
              <a:t>ponto de mínimo</a:t>
            </a:r>
            <a:r>
              <a:rPr lang="pt-BR" b="1" i="1" dirty="0"/>
              <a:t> </a:t>
            </a:r>
            <a:r>
              <a:rPr lang="pt-BR" dirty="0"/>
              <a:t>de uma função é chamado de </a:t>
            </a:r>
            <a:r>
              <a:rPr lang="pt-BR" b="1" i="1" dirty="0">
                <a:solidFill>
                  <a:srgbClr val="7030A0"/>
                </a:solidFill>
              </a:rPr>
              <a:t>gradiente descendente (GD)</a:t>
            </a:r>
            <a:r>
              <a:rPr lang="pt-BR" dirty="0"/>
              <a:t>.</a:t>
            </a:r>
          </a:p>
        </p:txBody>
      </p:sp>
      <p:pic>
        <p:nvPicPr>
          <p:cNvPr id="4" name="Imagem 3">
            <a:extLst>
              <a:ext uri="{FF2B5EF4-FFF2-40B4-BE49-F238E27FC236}">
                <a16:creationId xmlns:a16="http://schemas.microsoft.com/office/drawing/2014/main" id="{A09C19EB-BA88-D74A-78DA-9F97625A8B3A}"/>
              </a:ext>
            </a:extLst>
          </p:cNvPr>
          <p:cNvPicPr>
            <a:picLocks noChangeAspect="1"/>
          </p:cNvPicPr>
          <p:nvPr/>
        </p:nvPicPr>
        <p:blipFill rotWithShape="1">
          <a:blip r:embed="rId3">
            <a:extLst>
              <a:ext uri="{28A0092B-C50C-407E-A947-70E740481C1C}">
                <a14:useLocalDpi xmlns:a14="http://schemas.microsoft.com/office/drawing/2010/main" val="0"/>
              </a:ext>
            </a:extLst>
          </a:blip>
          <a:srcRect t="47746"/>
          <a:stretch/>
        </p:blipFill>
        <p:spPr>
          <a:xfrm>
            <a:off x="314848" y="2834675"/>
            <a:ext cx="5673479" cy="2032538"/>
          </a:xfrm>
          <a:prstGeom prst="rect">
            <a:avLst/>
          </a:prstGeom>
        </p:spPr>
      </p:pic>
    </p:spTree>
    <p:extLst>
      <p:ext uri="{BB962C8B-B14F-4D97-AF65-F5344CB8AC3E}">
        <p14:creationId xmlns:p14="http://schemas.microsoft.com/office/powerpoint/2010/main" val="113481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6400E-113B-148C-2A4D-10F6F7A628E1}"/>
              </a:ext>
            </a:extLst>
          </p:cNvPr>
          <p:cNvSpPr>
            <a:spLocks noGrp="1"/>
          </p:cNvSpPr>
          <p:nvPr>
            <p:ph type="title"/>
          </p:nvPr>
        </p:nvSpPr>
        <p:spPr/>
        <p:txBody>
          <a:bodyPr/>
          <a:lstStyle/>
          <a:p>
            <a:r>
              <a:rPr lang="pt-BR" dirty="0"/>
              <a:t>Algoritmo do gradiente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69AAC6D-0CCD-2E06-BFA4-6E0246B9218A}"/>
                  </a:ext>
                </a:extLst>
              </p:cNvPr>
              <p:cNvSpPr>
                <a:spLocks noGrp="1"/>
              </p:cNvSpPr>
              <p:nvPr>
                <p:ph idx="1"/>
              </p:nvPr>
            </p:nvSpPr>
            <p:spPr>
              <a:xfrm>
                <a:off x="838200" y="1825624"/>
                <a:ext cx="11169580" cy="5032375"/>
              </a:xfrm>
            </p:spPr>
            <p:txBody>
              <a:bodyPr>
                <a:normAutofit lnSpcReduction="10000"/>
              </a:bodyPr>
              <a:lstStyle/>
              <a:p>
                <a:r>
                  <a:rPr lang="pt-BR" dirty="0"/>
                  <a:t>Inicializa-se o argumento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um valor arbitrário, em geral, </a:t>
                </a:r>
                <a:r>
                  <a:rPr lang="pt-BR" b="1" i="1" dirty="0">
                    <a:solidFill>
                      <a:srgbClr val="00B050"/>
                    </a:solidFill>
                  </a:rPr>
                  <a:t>aleatório</a:t>
                </a:r>
                <a:r>
                  <a:rPr lang="pt-BR" dirty="0"/>
                  <a:t>.</a:t>
                </a:r>
              </a:p>
              <a:p>
                <a:r>
                  <a:rPr lang="pt-BR" dirty="0"/>
                  <a:t>A cada </a:t>
                </a:r>
                <a:r>
                  <a:rPr lang="pt-BR" b="1" i="1" dirty="0"/>
                  <a:t>iteração</a:t>
                </a:r>
                <a:r>
                  <a:rPr lang="pt-BR" dirty="0"/>
                  <a:t>, </a:t>
                </a:r>
                <a14:m>
                  <m:oMath xmlns:m="http://schemas.openxmlformats.org/officeDocument/2006/math">
                    <m:r>
                      <a:rPr lang="pt-BR" b="0" i="1" smtClean="0">
                        <a:latin typeface="Cambria Math" panose="02040503050406030204" pitchFamily="18" charset="0"/>
                      </a:rPr>
                      <m:t>𝑖</m:t>
                    </m:r>
                  </m:oMath>
                </a14:m>
                <a:r>
                  <a:rPr lang="pt-BR" dirty="0"/>
                  <a:t>,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no ponto atual, </a:t>
                </a:r>
                <a14:m>
                  <m:oMath xmlns:m="http://schemas.openxmlformats.org/officeDocument/2006/math">
                    <m:r>
                      <a:rPr lang="pt-BR" b="0" i="1" smtClean="0">
                        <a:latin typeface="Cambria Math" panose="02040503050406030204" pitchFamily="18" charset="0"/>
                      </a:rPr>
                      <m:t>𝑥</m:t>
                    </m:r>
                    <m:r>
                      <a:rPr lang="pt-BR" b="0" i="0" smtClean="0">
                        <a:latin typeface="Cambria Math" panose="02040503050406030204" pitchFamily="18" charset="0"/>
                      </a:rPr>
                      <m:t>(</m:t>
                    </m:r>
                    <m:r>
                      <a:rPr lang="pt-BR" b="0" i="1" smtClean="0">
                        <a:latin typeface="Cambria Math" panose="02040503050406030204" pitchFamily="18" charset="0"/>
                      </a:rPr>
                      <m:t>𝑖</m:t>
                    </m:r>
                    <m:r>
                      <a:rPr lang="pt-BR" b="0" i="0" smtClean="0">
                        <a:latin typeface="Cambria Math" panose="02040503050406030204" pitchFamily="18" charset="0"/>
                      </a:rPr>
                      <m:t>)</m:t>
                    </m:r>
                  </m:oMath>
                </a14:m>
                <a:r>
                  <a:rPr lang="pt-BR" dirty="0"/>
                  <a:t>, e atualiza-se o valor do argumento usando uma porcentagem do gradiente,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𝑥</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De tal forma, que a cada </a:t>
                </a:r>
                <a:r>
                  <a:rPr lang="pt-BR" b="1" i="1" dirty="0"/>
                  <a:t>iteração</a:t>
                </a:r>
                <a:r>
                  <a:rPr lang="pt-BR" dirty="0"/>
                  <a:t> se tenha</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+1)</m:t>
                          </m:r>
                        </m:e>
                      </m:d>
                      <m:r>
                        <a:rPr lang="pt-BR" b="0" i="1" smtClean="0">
                          <a:latin typeface="Cambria Math" panose="02040503050406030204" pitchFamily="18" charset="0"/>
                        </a:rPr>
                        <m:t>&lt;</m:t>
                      </m:r>
                      <m:r>
                        <a:rPr lang="pt-BR" i="1">
                          <a:latin typeface="Cambria Math" panose="02040503050406030204" pitchFamily="18" charset="0"/>
                        </a:rPr>
                        <m:t>𝑓</m:t>
                      </m:r>
                      <m:d>
                        <m:dPr>
                          <m:ctrlPr>
                            <a:rPr lang="pt-BR" i="1">
                              <a:latin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≥0.</m:t>
                      </m:r>
                    </m:oMath>
                  </m:oMathPara>
                </a14:m>
                <a:endParaRPr lang="pt-BR" dirty="0"/>
              </a:p>
              <a:p>
                <a:r>
                  <a:rPr lang="pt-BR" dirty="0"/>
                  <a:t>As iterações se repetem até que o </a:t>
                </a:r>
                <a:r>
                  <a:rPr lang="pt-BR" b="1" i="1" dirty="0">
                    <a:solidFill>
                      <a:srgbClr val="00B050"/>
                    </a:solidFill>
                  </a:rPr>
                  <a:t>ponto de mínimo</a:t>
                </a:r>
                <a:r>
                  <a:rPr lang="pt-BR" dirty="0"/>
                  <a:t> seja atingido, ou seja,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rPr>
                          <m:t>𝑥</m:t>
                        </m:r>
                        <m:r>
                          <a:rPr lang="pt-BR" i="1">
                            <a:latin typeface="Cambria Math" panose="02040503050406030204" pitchFamily="18" charset="0"/>
                          </a:rPr>
                          <m:t>(</m:t>
                        </m:r>
                        <m:r>
                          <a:rPr lang="pt-BR" b="0" i="1" smtClean="0">
                            <a:latin typeface="Cambria Math" panose="02040503050406030204" pitchFamily="18" charset="0"/>
                          </a:rPr>
                          <m:t>𝑖</m:t>
                        </m:r>
                        <m:r>
                          <a:rPr lang="pt-BR" i="1">
                            <a:latin typeface="Cambria Math" panose="02040503050406030204" pitchFamily="18" charset="0"/>
                          </a:rPr>
                          <m:t>)</m:t>
                        </m:r>
                      </m:e>
                    </m:d>
                    <m:r>
                      <a:rPr lang="pt-BR" b="0" i="1" smtClean="0">
                        <a:latin typeface="Cambria Math" panose="02040503050406030204" pitchFamily="18" charset="0"/>
                      </a:rPr>
                      <m:t>=0</m:t>
                    </m:r>
                  </m:oMath>
                </a14:m>
                <a:r>
                  <a:rPr lang="pt-BR" dirty="0"/>
                  <a:t> e, consequentemente, o argumento </a:t>
                </a:r>
                <a14:m>
                  <m:oMath xmlns:m="http://schemas.openxmlformats.org/officeDocument/2006/math">
                    <m:r>
                      <a:rPr lang="pt-BR" i="1">
                        <a:latin typeface="Cambria Math" panose="02040503050406030204" pitchFamily="18" charset="0"/>
                      </a:rPr>
                      <m:t>𝑥</m:t>
                    </m:r>
                  </m:oMath>
                </a14:m>
                <a:r>
                  <a:rPr lang="pt-BR" dirty="0"/>
                  <a:t> </a:t>
                </a:r>
                <a:r>
                  <a:rPr lang="pt-BR" b="1" i="1" dirty="0">
                    <a:solidFill>
                      <a:srgbClr val="00B050"/>
                    </a:solidFill>
                  </a:rPr>
                  <a:t>não sofra mais atualizações</a:t>
                </a:r>
                <a:r>
                  <a:rPr lang="pt-BR" dirty="0"/>
                  <a:t> (i.e., o algoritmo convergiu).</a:t>
                </a:r>
              </a:p>
              <a:p>
                <a:pPr lvl="1">
                  <a:buFont typeface="Wingdings" panose="05000000000000000000" pitchFamily="2" charset="2"/>
                  <a:buChar char="§"/>
                </a:pPr>
                <a:r>
                  <a:rPr lang="pt-BR" b="1" i="1" dirty="0">
                    <a:solidFill>
                      <a:srgbClr val="7030A0"/>
                    </a:solidFill>
                  </a:rPr>
                  <a:t>Convergência</a:t>
                </a:r>
                <a:r>
                  <a:rPr lang="pt-BR" dirty="0"/>
                  <a:t>: o valor da função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 entre iterações consecutivas é praticamente constante.</a:t>
                </a:r>
              </a:p>
            </p:txBody>
          </p:sp>
        </mc:Choice>
        <mc:Fallback xmlns="">
          <p:sp>
            <p:nvSpPr>
              <p:cNvPr id="3" name="Espaço Reservado para Conteúdo 2">
                <a:extLst>
                  <a:ext uri="{FF2B5EF4-FFF2-40B4-BE49-F238E27FC236}">
                    <a16:creationId xmlns:a16="http://schemas.microsoft.com/office/drawing/2014/main" id="{569AAC6D-0CCD-2E06-BFA4-6E0246B9218A}"/>
                  </a:ext>
                </a:extLst>
              </p:cNvPr>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983" t="-2663" r="-328" b="-1453"/>
                </a:stretch>
              </a:blipFill>
            </p:spPr>
            <p:txBody>
              <a:bodyPr/>
              <a:lstStyle/>
              <a:p>
                <a:r>
                  <a:rPr lang="pt-BR">
                    <a:noFill/>
                  </a:rPr>
                  <a:t> </a:t>
                </a:r>
              </a:p>
            </p:txBody>
          </p:sp>
        </mc:Fallback>
      </mc:AlternateContent>
      <p:sp>
        <p:nvSpPr>
          <p:cNvPr id="5" name="Elipse 4">
            <a:extLst>
              <a:ext uri="{FF2B5EF4-FFF2-40B4-BE49-F238E27FC236}">
                <a16:creationId xmlns:a16="http://schemas.microsoft.com/office/drawing/2014/main" id="{5B4BE48C-5213-0C81-37C5-98D6FAB1EF03}"/>
              </a:ext>
            </a:extLst>
          </p:cNvPr>
          <p:cNvSpPr/>
          <p:nvPr/>
        </p:nvSpPr>
        <p:spPr>
          <a:xfrm>
            <a:off x="6116519" y="3717889"/>
            <a:ext cx="371789" cy="3215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2397BD4-EF28-47CA-D754-5DD6EDAA2157}"/>
              </a:ext>
            </a:extLst>
          </p:cNvPr>
          <p:cNvSpPr txBox="1"/>
          <p:nvPr/>
        </p:nvSpPr>
        <p:spPr>
          <a:xfrm>
            <a:off x="6488308" y="3373422"/>
            <a:ext cx="2980798" cy="276999"/>
          </a:xfrm>
          <a:prstGeom prst="rect">
            <a:avLst/>
          </a:prstGeom>
          <a:noFill/>
        </p:spPr>
        <p:txBody>
          <a:bodyPr wrap="square" rtlCol="0">
            <a:spAutoFit/>
          </a:bodyPr>
          <a:lstStyle/>
          <a:p>
            <a:pPr algn="ctr"/>
            <a:r>
              <a:rPr lang="pt-BR" sz="1200" dirty="0"/>
              <a:t>Única diferença para o gradiente ascendente.</a:t>
            </a:r>
          </a:p>
        </p:txBody>
      </p:sp>
      <p:cxnSp>
        <p:nvCxnSpPr>
          <p:cNvPr id="8" name="Conector de Seta Reta 7">
            <a:extLst>
              <a:ext uri="{FF2B5EF4-FFF2-40B4-BE49-F238E27FC236}">
                <a16:creationId xmlns:a16="http://schemas.microsoft.com/office/drawing/2014/main" id="{F2FFCAA6-23E7-8F49-5BC6-6AE4F921BF4E}"/>
              </a:ext>
            </a:extLst>
          </p:cNvPr>
          <p:cNvCxnSpPr>
            <a:cxnSpLocks/>
          </p:cNvCxnSpPr>
          <p:nvPr/>
        </p:nvCxnSpPr>
        <p:spPr>
          <a:xfrm flipV="1">
            <a:off x="6302413" y="3581172"/>
            <a:ext cx="266027" cy="136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0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A3DC7-3410-C5B7-3093-134FCB12112B}"/>
              </a:ext>
            </a:extLst>
          </p:cNvPr>
          <p:cNvSpPr>
            <a:spLocks noGrp="1"/>
          </p:cNvSpPr>
          <p:nvPr>
            <p:ph type="title"/>
          </p:nvPr>
        </p:nvSpPr>
        <p:spPr/>
        <p:txBody>
          <a:bodyPr/>
          <a:lstStyle/>
          <a:p>
            <a:r>
              <a:rPr lang="pt-BR" dirty="0"/>
              <a:t>Observação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3F3EF0A-AE6A-9E35-D9BD-7F928E038002}"/>
                  </a:ext>
                </a:extLst>
              </p:cNvPr>
              <p:cNvSpPr>
                <a:spLocks noGrp="1"/>
              </p:cNvSpPr>
              <p:nvPr>
                <p:ph idx="1"/>
              </p:nvPr>
            </p:nvSpPr>
            <p:spPr>
              <a:xfrm>
                <a:off x="838199" y="1825624"/>
                <a:ext cx="11028903" cy="5032375"/>
              </a:xfrm>
            </p:spPr>
            <p:txBody>
              <a:bodyPr/>
              <a:lstStyle/>
              <a:p>
                <a:r>
                  <a:rPr lang="pt-BR" dirty="0"/>
                  <a:t>Os conceitos vistos até agora foram apresentados para uma função com um único argumento,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b="0" i="1" smtClean="0">
                        <a:latin typeface="Cambria Math" panose="02040503050406030204" pitchFamily="18" charset="0"/>
                      </a:rPr>
                      <m:t>𝑥</m:t>
                    </m:r>
                    <m:r>
                      <a:rPr lang="pt-BR" i="1">
                        <a:latin typeface="Cambria Math" panose="02040503050406030204" pitchFamily="18" charset="0"/>
                      </a:rPr>
                      <m:t>)</m:t>
                    </m:r>
                  </m:oMath>
                </a14:m>
                <a:r>
                  <a:rPr lang="pt-BR" dirty="0"/>
                  <a:t>.</a:t>
                </a:r>
              </a:p>
              <a:p>
                <a:r>
                  <a:rPr lang="pt-BR" dirty="0"/>
                  <a:t>Porém todos eles são válidos para funções com vários argumentos,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𝑓</m:t>
                        </m:r>
                        <m:r>
                          <a:rPr lang="pt-BR" i="1">
                            <a:latin typeface="Cambria Math" panose="02040503050406030204" pitchFamily="18" charset="0"/>
                          </a:rPr>
                          <m:t>(</m:t>
                        </m:r>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oMath>
                </a14:m>
                <a:r>
                  <a:rPr lang="pt-BR" sz="2800" dirty="0"/>
                  <a:t>.</a:t>
                </a:r>
              </a:p>
              <a:p>
                <a:r>
                  <a:rPr lang="pt-BR" dirty="0"/>
                  <a:t>Esse será o caso das funções que iremos utilizar em breve.</a:t>
                </a:r>
                <a:endParaRPr lang="pt-BR" sz="2800" dirty="0"/>
              </a:p>
              <a:p>
                <a:endParaRPr lang="pt-BR" dirty="0"/>
              </a:p>
            </p:txBody>
          </p:sp>
        </mc:Choice>
        <mc:Fallback xmlns="">
          <p:sp>
            <p:nvSpPr>
              <p:cNvPr id="3" name="Espaço Reservado para Conteúdo 2">
                <a:extLst>
                  <a:ext uri="{FF2B5EF4-FFF2-40B4-BE49-F238E27FC236}">
                    <a16:creationId xmlns:a16="http://schemas.microsoft.com/office/drawing/2014/main" id="{13F3EF0A-AE6A-9E35-D9BD-7F928E038002}"/>
                  </a:ext>
                </a:extLst>
              </p:cNvPr>
              <p:cNvSpPr>
                <a:spLocks noGrp="1" noRot="1" noChangeAspect="1" noMove="1" noResize="1" noEditPoints="1" noAdjustHandles="1" noChangeArrowheads="1" noChangeShapeType="1" noTextEdit="1"/>
              </p:cNvSpPr>
              <p:nvPr>
                <p:ph idx="1"/>
              </p:nvPr>
            </p:nvSpPr>
            <p:spPr>
              <a:xfrm>
                <a:off x="838199" y="1825624"/>
                <a:ext cx="11028903" cy="5032375"/>
              </a:xfrm>
              <a:blipFill>
                <a:blip r:embed="rId2"/>
                <a:stretch>
                  <a:fillRect l="-939" t="-1937" r="-884"/>
                </a:stretch>
              </a:blipFill>
            </p:spPr>
            <p:txBody>
              <a:bodyPr/>
              <a:lstStyle/>
              <a:p>
                <a:r>
                  <a:rPr lang="pt-BR">
                    <a:noFill/>
                  </a:rPr>
                  <a:t> </a:t>
                </a:r>
              </a:p>
            </p:txBody>
          </p:sp>
        </mc:Fallback>
      </mc:AlternateContent>
    </p:spTree>
    <p:extLst>
      <p:ext uri="{BB962C8B-B14F-4D97-AF65-F5344CB8AC3E}">
        <p14:creationId xmlns:p14="http://schemas.microsoft.com/office/powerpoint/2010/main" val="415710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998496"/>
            <a:ext cx="10515600" cy="2861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dirty="0"/>
              <a:t>Como neste curso queremos </a:t>
            </a:r>
            <a:r>
              <a:rPr lang="pt-BR" sz="4400" b="1" i="1" dirty="0">
                <a:solidFill>
                  <a:srgbClr val="00B050"/>
                </a:solidFill>
              </a:rPr>
              <a:t>minimizar a função de erro</a:t>
            </a:r>
            <a:r>
              <a:rPr lang="pt-BR" sz="4400" dirty="0"/>
              <a:t>, iremos focar no </a:t>
            </a:r>
            <a:r>
              <a:rPr lang="pt-BR" sz="4400" b="1" i="1" dirty="0">
                <a:solidFill>
                  <a:srgbClr val="00B050"/>
                </a:solidFill>
              </a:rPr>
              <a:t>gradiente descendente</a:t>
            </a:r>
            <a:r>
              <a:rPr lang="pt-BR" sz="4400" dirty="0"/>
              <a:t>.</a:t>
            </a:r>
          </a:p>
        </p:txBody>
      </p:sp>
    </p:spTree>
    <p:extLst>
      <p:ext uri="{BB962C8B-B14F-4D97-AF65-F5344CB8AC3E}">
        <p14:creationId xmlns:p14="http://schemas.microsoft.com/office/powerpoint/2010/main" val="92618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96E8C-D755-1048-828D-F7531AB4BDDA}"/>
              </a:ext>
            </a:extLst>
          </p:cNvPr>
          <p:cNvSpPr>
            <a:spLocks noGrp="1"/>
          </p:cNvSpPr>
          <p:nvPr>
            <p:ph type="title"/>
          </p:nvPr>
        </p:nvSpPr>
        <p:spPr/>
        <p:txBody>
          <a:bodyPr/>
          <a:lstStyle/>
          <a:p>
            <a:r>
              <a:rPr lang="pt-BR" dirty="0"/>
              <a:t>Características do gradiente descendente</a:t>
            </a:r>
          </a:p>
        </p:txBody>
      </p:sp>
      <p:sp>
        <p:nvSpPr>
          <p:cNvPr id="3" name="Espaço Reservado para Conteúdo 2">
            <a:extLst>
              <a:ext uri="{FF2B5EF4-FFF2-40B4-BE49-F238E27FC236}">
                <a16:creationId xmlns:a16="http://schemas.microsoft.com/office/drawing/2014/main" id="{86F3C74C-B4BD-6EF3-B7BA-A308F8F00CD7}"/>
              </a:ext>
            </a:extLst>
          </p:cNvPr>
          <p:cNvSpPr>
            <a:spLocks noGrp="1"/>
          </p:cNvSpPr>
          <p:nvPr>
            <p:ph idx="1"/>
          </p:nvPr>
        </p:nvSpPr>
        <p:spPr>
          <a:xfrm>
            <a:off x="838199" y="1825624"/>
            <a:ext cx="11059049" cy="5032375"/>
          </a:xfrm>
        </p:spPr>
        <p:txBody>
          <a:bodyPr>
            <a:normAutofit/>
          </a:bodyPr>
          <a:lstStyle/>
          <a:p>
            <a:r>
              <a:rPr lang="pt-BR" dirty="0"/>
              <a:t>Algoritmo </a:t>
            </a:r>
            <a:r>
              <a:rPr lang="pt-BR" b="1" i="1" dirty="0">
                <a:solidFill>
                  <a:srgbClr val="00B050"/>
                </a:solidFill>
              </a:rPr>
              <a:t>genérico de otimização</a:t>
            </a:r>
            <a:r>
              <a:rPr lang="pt-BR" dirty="0"/>
              <a:t>: pode ser aplicado não apenas a problemas de aprendizado de máquina, mas a </a:t>
            </a:r>
            <a:r>
              <a:rPr lang="pt-BR" b="1" i="1" dirty="0">
                <a:solidFill>
                  <a:srgbClr val="00B050"/>
                </a:solidFill>
              </a:rPr>
              <a:t>qualquer problema que envolva encontrar os parâmetros que minimizam uma função</a:t>
            </a:r>
            <a:r>
              <a:rPr lang="pt-BR" dirty="0"/>
              <a:t>.</a:t>
            </a:r>
          </a:p>
          <a:p>
            <a:r>
              <a:rPr lang="pt-BR" dirty="0"/>
              <a:t>O único requisito é que essa função</a:t>
            </a:r>
            <a:r>
              <a:rPr lang="pt-BR" b="1" i="1" dirty="0"/>
              <a:t> </a:t>
            </a:r>
            <a:r>
              <a:rPr lang="pt-BR" dirty="0"/>
              <a:t>seja </a:t>
            </a:r>
            <a:r>
              <a:rPr lang="pt-BR" b="1" i="1" dirty="0">
                <a:solidFill>
                  <a:srgbClr val="00B050"/>
                </a:solidFill>
              </a:rPr>
              <a:t>diferenciável</a:t>
            </a:r>
            <a:r>
              <a:rPr lang="pt-BR" dirty="0"/>
              <a:t>.</a:t>
            </a:r>
          </a:p>
          <a:p>
            <a:pPr lvl="1">
              <a:buFont typeface="Wingdings" panose="05000000000000000000" pitchFamily="2" charset="2"/>
              <a:buChar char="§"/>
            </a:pPr>
            <a:r>
              <a:rPr lang="pt-BR" dirty="0"/>
              <a:t>No caso da regressão linear, a função de erro deve ser diferenciável.</a:t>
            </a:r>
          </a:p>
          <a:p>
            <a:r>
              <a:rPr lang="pt-BR" dirty="0"/>
              <a:t>Escalona melhor do que o método da </a:t>
            </a:r>
            <a:r>
              <a:rPr lang="pt-BR" b="1" i="1" dirty="0"/>
              <a:t>equação normal </a:t>
            </a:r>
            <a:r>
              <a:rPr lang="pt-BR" dirty="0"/>
              <a:t>para grandes conjuntos de dados.</a:t>
            </a:r>
          </a:p>
          <a:p>
            <a:r>
              <a:rPr lang="pt-BR" dirty="0"/>
              <a:t>É de fácil implementação.</a:t>
            </a:r>
          </a:p>
          <a:p>
            <a:r>
              <a:rPr lang="pt-BR" dirty="0"/>
              <a:t>Não é necessário nos preocupar com matrizes </a:t>
            </a:r>
            <a:r>
              <a:rPr lang="pt-BR" dirty="0" err="1"/>
              <a:t>mal-condicionada</a:t>
            </a:r>
            <a:r>
              <a:rPr lang="pt-BR" dirty="0"/>
              <a:t>, ou seja, matrizes com determinante próximo de 0 (i.e., quase </a:t>
            </a:r>
            <a:r>
              <a:rPr lang="pt-BR" b="1" i="1" dirty="0"/>
              <a:t>singulares</a:t>
            </a:r>
            <a:r>
              <a:rPr lang="pt-BR" dirty="0"/>
              <a:t>).</a:t>
            </a:r>
          </a:p>
          <a:p>
            <a:r>
              <a:rPr lang="pt-BR" dirty="0"/>
              <a:t>Pode ser usado com modelos não-lineares.</a:t>
            </a:r>
          </a:p>
          <a:p>
            <a:endParaRPr lang="pt-BR" dirty="0"/>
          </a:p>
        </p:txBody>
      </p:sp>
    </p:spTree>
    <p:extLst>
      <p:ext uri="{BB962C8B-B14F-4D97-AF65-F5344CB8AC3E}">
        <p14:creationId xmlns:p14="http://schemas.microsoft.com/office/powerpoint/2010/main" val="18812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Recapitulando</a:t>
            </a:r>
          </a:p>
        </p:txBody>
      </p:sp>
      <p:sp>
        <p:nvSpPr>
          <p:cNvPr id="3" name="Content Placeholder 2"/>
          <p:cNvSpPr>
            <a:spLocks noGrp="1"/>
          </p:cNvSpPr>
          <p:nvPr>
            <p:ph idx="1"/>
          </p:nvPr>
        </p:nvSpPr>
        <p:spPr>
          <a:xfrm>
            <a:off x="838200" y="1825624"/>
            <a:ext cx="11145982" cy="5032375"/>
          </a:xfrm>
        </p:spPr>
        <p:txBody>
          <a:bodyPr/>
          <a:lstStyle/>
          <a:p>
            <a:r>
              <a:rPr lang="pt-BR" dirty="0"/>
              <a:t>Vimos a </a:t>
            </a:r>
            <a:r>
              <a:rPr lang="pt-BR" b="1" i="1" dirty="0"/>
              <a:t>motivação</a:t>
            </a:r>
            <a:r>
              <a:rPr lang="pt-BR" dirty="0"/>
              <a:t> por trás da </a:t>
            </a:r>
            <a:r>
              <a:rPr lang="pt-BR" b="1" i="1" dirty="0"/>
              <a:t>regressão linear</a:t>
            </a:r>
            <a:r>
              <a:rPr lang="pt-BR" dirty="0"/>
              <a:t>: encontrar funções que </a:t>
            </a:r>
            <a:r>
              <a:rPr lang="pt-BR" b="1" i="1" dirty="0">
                <a:solidFill>
                  <a:srgbClr val="00B050"/>
                </a:solidFill>
              </a:rPr>
              <a:t>aproximem o comportamento </a:t>
            </a:r>
            <a:r>
              <a:rPr lang="pt-BR" dirty="0"/>
              <a:t>de um conjunto de amostras (em geral ruidosas).</a:t>
            </a:r>
          </a:p>
          <a:p>
            <a:r>
              <a:rPr lang="pt-BR" dirty="0"/>
              <a:t>Definimos o </a:t>
            </a:r>
            <a:r>
              <a:rPr lang="pt-BR" b="1" i="1" dirty="0"/>
              <a:t>problema matematicamente</a:t>
            </a:r>
            <a:r>
              <a:rPr lang="pt-BR" dirty="0"/>
              <a:t>.</a:t>
            </a:r>
          </a:p>
          <a:p>
            <a:r>
              <a:rPr lang="pt-BR" dirty="0"/>
              <a:t>Vimos como resolver o problema da regressão, i.e., </a:t>
            </a:r>
            <a:r>
              <a:rPr lang="pt-BR" b="1" i="1" dirty="0"/>
              <a:t>encontrar os pesos do modelo, através da </a:t>
            </a:r>
            <a:r>
              <a:rPr lang="pt-BR" b="1" i="1" dirty="0">
                <a:solidFill>
                  <a:srgbClr val="00B050"/>
                </a:solidFill>
              </a:rPr>
              <a:t>equação normal e visualmente</a:t>
            </a:r>
            <a:r>
              <a:rPr lang="pt-BR" dirty="0"/>
              <a:t>.</a:t>
            </a:r>
          </a:p>
          <a:p>
            <a:r>
              <a:rPr lang="pt-BR" dirty="0"/>
              <a:t>Aprendemos o que é uma </a:t>
            </a:r>
            <a:r>
              <a:rPr lang="pt-BR" b="1" i="1" dirty="0"/>
              <a:t>superfície de erro</a:t>
            </a:r>
            <a:r>
              <a:rPr lang="pt-BR" dirty="0"/>
              <a:t>.</a:t>
            </a:r>
          </a:p>
          <a:p>
            <a:r>
              <a:rPr lang="pt-BR" dirty="0"/>
              <a:t>Discutimos algumas </a:t>
            </a:r>
            <a:r>
              <a:rPr lang="pt-BR" b="1" i="1" dirty="0"/>
              <a:t>desvantagens</a:t>
            </a:r>
            <a:r>
              <a:rPr lang="pt-BR" dirty="0"/>
              <a:t> (e.g. </a:t>
            </a:r>
            <a:r>
              <a:rPr lang="pt-BR" b="1" i="1" dirty="0"/>
              <a:t>complexidade e</a:t>
            </a:r>
            <a:r>
              <a:rPr lang="pt-BR" dirty="0"/>
              <a:t> </a:t>
            </a:r>
            <a:r>
              <a:rPr lang="pt-BR" b="1" i="1" dirty="0"/>
              <a:t>regressão não-linear</a:t>
            </a:r>
            <a:r>
              <a:rPr lang="pt-BR" dirty="0"/>
              <a:t>) da equação normal e vislumbramos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938CEB06-A2E8-123C-DCB6-F03076203D36}"/>
              </a:ext>
            </a:extLst>
          </p:cNvPr>
          <p:cNvSpPr txBox="1">
            <a:spLocks/>
          </p:cNvSpPr>
          <p:nvPr/>
        </p:nvSpPr>
        <p:spPr>
          <a:xfrm>
            <a:off x="838200" y="1446964"/>
            <a:ext cx="10515600" cy="4411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400" i="1" dirty="0">
                <a:solidFill>
                  <a:srgbClr val="000000"/>
                </a:solidFill>
              </a:rPr>
              <a:t>C</a:t>
            </a:r>
            <a:r>
              <a:rPr lang="pt-BR" sz="4400" b="0" i="1" dirty="0">
                <a:solidFill>
                  <a:srgbClr val="000000"/>
                </a:solidFill>
                <a:effectLst/>
              </a:rPr>
              <a:t>omo aplicamos o algoritmo do </a:t>
            </a:r>
            <a:r>
              <a:rPr lang="pt-BR" sz="4400" b="1" i="1" dirty="0">
                <a:solidFill>
                  <a:srgbClr val="000000"/>
                </a:solidFill>
                <a:effectLst/>
              </a:rPr>
              <a:t>gradiente descendente </a:t>
            </a:r>
            <a:r>
              <a:rPr lang="pt-BR" sz="4400" b="0" i="1" dirty="0">
                <a:solidFill>
                  <a:srgbClr val="000000"/>
                </a:solidFill>
                <a:effectLst/>
              </a:rPr>
              <a:t>ao problema da </a:t>
            </a:r>
            <a:r>
              <a:rPr lang="pt-BR" sz="4400" b="1" i="1" dirty="0">
                <a:solidFill>
                  <a:srgbClr val="000000"/>
                </a:solidFill>
                <a:effectLst/>
              </a:rPr>
              <a:t>regressão linear</a:t>
            </a:r>
            <a:r>
              <a:rPr lang="pt-BR" sz="4400" i="1" dirty="0"/>
              <a:t>?</a:t>
            </a:r>
            <a:br>
              <a:rPr lang="pt-BR" sz="4400" i="1" dirty="0"/>
            </a:br>
            <a:endParaRPr lang="pt-BR" sz="4400" i="1" dirty="0"/>
          </a:p>
          <a:p>
            <a:pPr marL="0" indent="0" algn="ctr">
              <a:buNone/>
            </a:pPr>
            <a:r>
              <a:rPr lang="pt-BR" sz="4400" i="1" dirty="0"/>
              <a:t>Ou seja, como encontramos os </a:t>
            </a:r>
            <a:r>
              <a:rPr lang="pt-BR" sz="4400" b="1" i="1" dirty="0">
                <a:solidFill>
                  <a:srgbClr val="00B050"/>
                </a:solidFill>
              </a:rPr>
              <a:t>pesos da função hipótese</a:t>
            </a:r>
            <a:r>
              <a:rPr lang="pt-BR" sz="4400" i="1" dirty="0"/>
              <a:t> usando o gradiente descendente?</a:t>
            </a:r>
          </a:p>
        </p:txBody>
      </p:sp>
    </p:spTree>
    <p:extLst>
      <p:ext uri="{BB962C8B-B14F-4D97-AF65-F5344CB8AC3E}">
        <p14:creationId xmlns:p14="http://schemas.microsoft.com/office/powerpoint/2010/main" val="226828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70919-7F72-4A9E-70CE-B834B0C1C4EF}"/>
              </a:ext>
            </a:extLst>
          </p:cNvPr>
          <p:cNvSpPr>
            <a:spLocks noGrp="1"/>
          </p:cNvSpPr>
          <p:nvPr>
            <p:ph type="title"/>
          </p:nvPr>
        </p:nvSpPr>
        <p:spPr/>
        <p:txBody>
          <a:bodyPr/>
          <a:lstStyle/>
          <a:p>
            <a:r>
              <a:rPr lang="pt-BR" dirty="0"/>
              <a:t>O algoritmo do gradiente do descendente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B879D4-E78F-668E-0E3E-6B34B203EC6C}"/>
                  </a:ext>
                </a:extLst>
              </p:cNvPr>
              <p:cNvSpPr>
                <a:spLocks noGrp="1"/>
              </p:cNvSpPr>
              <p:nvPr>
                <p:ph idx="1"/>
              </p:nvPr>
            </p:nvSpPr>
            <p:spPr>
              <a:xfrm>
                <a:off x="838199" y="4593608"/>
                <a:ext cx="11079145" cy="2264391"/>
              </a:xfrm>
            </p:spPr>
            <p:txBody>
              <a:bodyPr>
                <a:normAutofit/>
              </a:bodyPr>
              <a:lstStyle/>
              <a:p>
                <a:r>
                  <a:rPr lang="pt-BR" b="1" dirty="0"/>
                  <a:t>OBS</a:t>
                </a:r>
                <a:r>
                  <a:rPr lang="pt-BR" dirty="0"/>
                  <a:t>.: O </a:t>
                </a:r>
                <a:r>
                  <a:rPr lang="pt-BR" b="1" i="1" dirty="0">
                    <a:solidFill>
                      <a:srgbClr val="00B050"/>
                    </a:solidFill>
                  </a:rPr>
                  <a:t>passo de aprendizagem</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dita o tamanho do deslocamento dado na direção oposta a apontada pelo </a:t>
                </a:r>
                <a:r>
                  <a:rPr lang="pt-BR" b="1" i="1" dirty="0"/>
                  <a:t>vetor</a:t>
                </a:r>
                <a:r>
                  <a:rPr lang="pt-BR" dirty="0"/>
                  <a:t> </a:t>
                </a:r>
                <a:r>
                  <a:rPr lang="pt-BR" b="1" i="1" dirty="0"/>
                  <a:t>gradiente</a:t>
                </a:r>
                <a:r>
                  <a:rPr lang="pt-BR" dirty="0"/>
                  <a:t>.</a:t>
                </a:r>
              </a:p>
              <a:p>
                <a:r>
                  <a:rPr lang="pt-BR" dirty="0"/>
                  <a:t>Na sequência, encontraremos o </a:t>
                </a:r>
                <a:r>
                  <a:rPr lang="pt-BR" b="1" i="1" dirty="0"/>
                  <a:t>vetor gradiente</a:t>
                </a:r>
                <a:r>
                  <a:rPr lang="pt-BR" dirty="0"/>
                  <a:t> da </a:t>
                </a:r>
                <a:r>
                  <a:rPr lang="pt-BR" b="1" i="1" dirty="0"/>
                  <a:t>função de erro</a:t>
                </a:r>
                <a:r>
                  <a:rPr lang="pt-BR" dirty="0"/>
                  <a:t>.</a:t>
                </a:r>
              </a:p>
            </p:txBody>
          </p:sp>
        </mc:Choice>
        <mc:Fallback xmlns="">
          <p:sp>
            <p:nvSpPr>
              <p:cNvPr id="3" name="Espaço Reservado para Conteúdo 2">
                <a:extLst>
                  <a:ext uri="{FF2B5EF4-FFF2-40B4-BE49-F238E27FC236}">
                    <a16:creationId xmlns:a16="http://schemas.microsoft.com/office/drawing/2014/main" id="{70B879D4-E78F-668E-0E3E-6B34B203EC6C}"/>
                  </a:ext>
                </a:extLst>
              </p:cNvPr>
              <p:cNvSpPr>
                <a:spLocks noGrp="1" noRot="1" noChangeAspect="1" noMove="1" noResize="1" noEditPoints="1" noAdjustHandles="1" noChangeArrowheads="1" noChangeShapeType="1" noTextEdit="1"/>
              </p:cNvSpPr>
              <p:nvPr>
                <p:ph idx="1"/>
              </p:nvPr>
            </p:nvSpPr>
            <p:spPr>
              <a:xfrm>
                <a:off x="838199" y="4593608"/>
                <a:ext cx="11079145" cy="2264391"/>
              </a:xfrm>
              <a:blipFill>
                <a:blip r:embed="rId3"/>
                <a:stretch>
                  <a:fillRect l="-935" t="-45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1492AC-9AA7-E1FA-2B1C-77DD666FCE33}"/>
                  </a:ext>
                </a:extLst>
              </p:cNvPr>
              <p:cNvSpPr/>
              <p:nvPr/>
            </p:nvSpPr>
            <p:spPr>
              <a:xfrm>
                <a:off x="134816" y="2288644"/>
                <a:ext cx="8223924" cy="1474378"/>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o</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vetor</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de</m:t>
                    </m:r>
                    <m:r>
                      <a:rPr lang="pt-BR" sz="2000" b="0" i="0" dirty="0" smtClean="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r>
                      <a:rPr lang="pt-BR"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aleat</m:t>
                    </m:r>
                    <m:r>
                      <a:rPr lang="pt-BR" sz="2000" b="0" i="0" dirty="0" smtClean="0">
                        <a:latin typeface="Cambria Math" panose="02040503050406030204" pitchFamily="18" charset="0"/>
                        <a:ea typeface="Cambria Math" panose="02040503050406030204" pitchFamily="18" charset="0"/>
                      </a:rPr>
                      <m:t>ó</m:t>
                    </m:r>
                    <m:r>
                      <m:rPr>
                        <m:sty m:val="p"/>
                      </m:rPr>
                      <a:rPr lang="pt-BR" sz="2000" b="0" i="0" dirty="0" smtClean="0">
                        <a:latin typeface="Cambria Math" panose="02040503050406030204" pitchFamily="18" charset="0"/>
                        <a:ea typeface="Cambria Math" panose="02040503050406030204" pitchFamily="18" charset="0"/>
                      </a:rPr>
                      <m:t>rio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b="0" dirty="0">
                  <a:ea typeface="Cambria Math" panose="02040503050406030204" pitchFamily="18" charset="0"/>
                </a:endParaRPr>
              </a:p>
              <a:p>
                <a:r>
                  <a:rPr lang="pt-BR" sz="2000" b="1" dirty="0">
                    <a:latin typeface="Cambria Math" panose="02040503050406030204" pitchFamily="18" charset="0"/>
                    <a:ea typeface="Cambria Math" panose="02040503050406030204" pitchFamily="18" charset="0"/>
                  </a:rPr>
                  <a:t>loop até </a:t>
                </a:r>
                <a:r>
                  <a:rPr lang="pt-BR" sz="2000" dirty="0">
                    <a:latin typeface="Cambria Math" panose="02040503050406030204" pitchFamily="18" charset="0"/>
                    <a:ea typeface="Cambria Math" panose="02040503050406030204" pitchFamily="18" charset="0"/>
                  </a:rPr>
                  <a:t>convergir </a:t>
                </a:r>
                <a:r>
                  <a:rPr lang="pt-BR" sz="2000" b="1" dirty="0">
                    <a:latin typeface="Cambria Math" panose="02040503050406030204" pitchFamily="18" charset="0"/>
                    <a:ea typeface="Cambria Math" panose="02040503050406030204" pitchFamily="18" charset="0"/>
                  </a:rPr>
                  <a:t>ou </a:t>
                </a:r>
                <a:r>
                  <a:rPr lang="pt-BR" sz="2000" dirty="0">
                    <a:latin typeface="Cambria Math" panose="02040503050406030204" pitchFamily="18" charset="0"/>
                    <a:ea typeface="Cambria Math" panose="02040503050406030204" pitchFamily="18" charset="0"/>
                  </a:rPr>
                  <a:t>atingir o número máximo de iterações </a:t>
                </a:r>
                <a:r>
                  <a:rPr lang="pt-BR" sz="2000" b="1" dirty="0">
                    <a:latin typeface="Cambria Math" panose="02040503050406030204" pitchFamily="18" charset="0"/>
                    <a:ea typeface="Cambria Math" panose="02040503050406030204" pitchFamily="18" charset="0"/>
                  </a:rPr>
                  <a:t>do</a:t>
                </a:r>
              </a:p>
              <a:p>
                <a:r>
                  <a:rPr lang="pt-BR" sz="2000" dirty="0">
                    <a:latin typeface="Cambria Math" panose="02040503050406030204" pitchFamily="18" charset="0"/>
                    <a:ea typeface="Cambria Math" panose="02040503050406030204" pitchFamily="18" charset="0"/>
                  </a:rPr>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pt-BR" sz="2000" b="1" dirty="0">
                    <a:latin typeface="Cambria Math" panose="02040503050406030204" pitchFamily="18" charset="0"/>
                  </a:rPr>
                  <a:t> </a:t>
                </a:r>
                <a14:m>
                  <m:oMath xmlns:m="http://schemas.openxmlformats.org/officeDocument/2006/math">
                    <m:r>
                      <a:rPr lang="en-US" sz="2000" b="1" i="1" dirty="0">
                        <a:latin typeface="Cambria Math" panose="02040503050406030204" pitchFamily="18" charset="0"/>
                        <a:ea typeface="Cambria Math" panose="02040503050406030204" pitchFamily="18" charset="0"/>
                      </a:rPr>
                      <m:t>← </m:t>
                    </m:r>
                  </m:oMath>
                </a14:m>
                <a:r>
                  <a:rPr lang="pt-BR" sz="2000" dirty="0">
                    <a:latin typeface="Cambria Math" panose="02040503050406030204" pitchFamily="18" charset="0"/>
                    <a:ea typeface="Cambria Math" panose="02040503050406030204" pitchFamily="18" charset="0"/>
                  </a:rPr>
                  <a:t>cálculo do vetor gradiente</a:t>
                </a:r>
                <a:r>
                  <a:rPr lang="pt-BR" sz="2000" dirty="0">
                    <a:ea typeface="Cambria Math" panose="02040503050406030204" pitchFamily="18" charset="0"/>
                  </a:rPr>
                  <a:t>,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d>
                          <m:dPr>
                            <m:ctrlPr>
                              <a:rPr lang="pt-BR" sz="2000"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𝒂</m:t>
                            </m:r>
                          </m:e>
                        </m:d>
                      </m:num>
                      <m:den>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pt-BR" sz="2000" dirty="0">
                  <a:latin typeface="Cambria Math" panose="02040503050406030204" pitchFamily="18" charset="0"/>
                  <a:ea typeface="Cambria Math" panose="02040503050406030204" pitchFamily="18" charset="0"/>
                </a:endParaRPr>
              </a:p>
              <a:p>
                <a:r>
                  <a:rPr lang="en-US" sz="2000" dirty="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r>
                  <a:rPr lang="nl-BE" sz="1600" dirty="0"/>
                  <a:t> </a:t>
                </a:r>
                <a:r>
                  <a:rPr lang="nl-BE" sz="2000" dirty="0">
                    <a:latin typeface="Cambria Math" panose="02040503050406030204" pitchFamily="18" charset="0"/>
                    <a:ea typeface="Cambria Math" panose="02040503050406030204" pitchFamily="18" charset="0"/>
                  </a:rPr>
                  <a:t>(</a:t>
                </a:r>
                <a:r>
                  <a:rPr lang="nl-BE" sz="2000" b="1" i="1" dirty="0">
                    <a:solidFill>
                      <a:srgbClr val="0070C0"/>
                    </a:solidFill>
                    <a:latin typeface="Cambria Math" panose="02040503050406030204" pitchFamily="18" charset="0"/>
                    <a:ea typeface="Cambria Math" panose="02040503050406030204" pitchFamily="18" charset="0"/>
                  </a:rPr>
                  <a:t>regra de atualização dos pesos</a:t>
                </a:r>
                <a:r>
                  <a:rPr lang="nl-BE" sz="2000" dirty="0">
                    <a:latin typeface="Cambria Math" panose="02040503050406030204" pitchFamily="18" charset="0"/>
                    <a:ea typeface="Cambria Math" panose="02040503050406030204" pitchFamily="18" charset="0"/>
                  </a:rPr>
                  <a:t>)</a:t>
                </a:r>
              </a:p>
            </p:txBody>
          </p:sp>
        </mc:Choice>
        <mc:Fallback xmlns="">
          <p:sp>
            <p:nvSpPr>
              <p:cNvPr id="4" name="Rectangle 3">
                <a:extLst>
                  <a:ext uri="{FF2B5EF4-FFF2-40B4-BE49-F238E27FC236}">
                    <a16:creationId xmlns:a16="http://schemas.microsoft.com/office/drawing/2014/main" id="{D11492AC-9AA7-E1FA-2B1C-77DD666FCE33}"/>
                  </a:ext>
                </a:extLst>
              </p:cNvPr>
              <p:cNvSpPr>
                <a:spLocks noRot="1" noChangeAspect="1" noMove="1" noResize="1" noEditPoints="1" noAdjustHandles="1" noChangeArrowheads="1" noChangeShapeType="1" noTextEdit="1"/>
              </p:cNvSpPr>
              <p:nvPr/>
            </p:nvSpPr>
            <p:spPr>
              <a:xfrm>
                <a:off x="134816" y="2288644"/>
                <a:ext cx="8223924" cy="1474378"/>
              </a:xfrm>
              <a:prstGeom prst="rect">
                <a:avLst/>
              </a:prstGeom>
              <a:blipFill>
                <a:blip r:embed="rId4"/>
                <a:stretch>
                  <a:fillRect l="-666" b="-5328"/>
                </a:stretch>
              </a:blipFill>
              <a:ln>
                <a:solidFill>
                  <a:schemeClr val="tx1"/>
                </a:solidFill>
              </a:ln>
            </p:spPr>
            <p:txBody>
              <a:bodyPr/>
              <a:lstStyle/>
              <a:p>
                <a:r>
                  <a:rPr lang="pt-BR">
                    <a:noFill/>
                  </a:rPr>
                  <a:t> </a:t>
                </a:r>
              </a:p>
            </p:txBody>
          </p:sp>
        </mc:Fallback>
      </mc:AlternateContent>
      <p:pic>
        <p:nvPicPr>
          <p:cNvPr id="5" name="Picture 5">
            <a:extLst>
              <a:ext uri="{FF2B5EF4-FFF2-40B4-BE49-F238E27FC236}">
                <a16:creationId xmlns:a16="http://schemas.microsoft.com/office/drawing/2014/main" id="{17772289-26AB-6310-C7E0-257BB687CC30}"/>
              </a:ext>
            </a:extLst>
          </p:cNvPr>
          <p:cNvPicPr>
            <a:picLocks noChangeAspect="1"/>
          </p:cNvPicPr>
          <p:nvPr/>
        </p:nvPicPr>
        <p:blipFill rotWithShape="1">
          <a:blip r:embed="rId5">
            <a:extLst>
              <a:ext uri="{28A0092B-C50C-407E-A947-70E740481C1C}">
                <a14:useLocalDpi xmlns:a14="http://schemas.microsoft.com/office/drawing/2010/main" val="0"/>
              </a:ext>
            </a:extLst>
          </a:blip>
          <a:srcRect t="48368" r="2754" b="1527"/>
          <a:stretch/>
        </p:blipFill>
        <p:spPr>
          <a:xfrm>
            <a:off x="8830547" y="2076116"/>
            <a:ext cx="3226637" cy="2120496"/>
          </a:xfrm>
          <a:prstGeom prst="rect">
            <a:avLst/>
          </a:prstGeom>
        </p:spPr>
      </p:pic>
      <p:sp>
        <p:nvSpPr>
          <p:cNvPr id="6" name="Seta: para a Direita 5">
            <a:extLst>
              <a:ext uri="{FF2B5EF4-FFF2-40B4-BE49-F238E27FC236}">
                <a16:creationId xmlns:a16="http://schemas.microsoft.com/office/drawing/2014/main" id="{5F262DCD-E874-A929-9087-AED5FF9F773D}"/>
              </a:ext>
            </a:extLst>
          </p:cNvPr>
          <p:cNvSpPr/>
          <p:nvPr/>
        </p:nvSpPr>
        <p:spPr>
          <a:xfrm>
            <a:off x="8440616" y="2823582"/>
            <a:ext cx="359787" cy="482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75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65558-3D14-0478-D170-D74E5487F54F}"/>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79540-B9F5-F7ED-2DD8-EAD3ABC204C2}"/>
                  </a:ext>
                </a:extLst>
              </p:cNvPr>
              <p:cNvSpPr>
                <a:spLocks noGrp="1"/>
              </p:cNvSpPr>
              <p:nvPr>
                <p:ph idx="1"/>
              </p:nvPr>
            </p:nvSpPr>
            <p:spPr>
              <a:xfrm>
                <a:off x="838199" y="1825624"/>
                <a:ext cx="11139435" cy="5032375"/>
              </a:xfrm>
            </p:spPr>
            <p:txBody>
              <a:bodyPr>
                <a:normAutofit/>
              </a:bodyPr>
              <a:lstStyle/>
              <a:p>
                <a:r>
                  <a:rPr lang="pt-BR" dirty="0"/>
                  <a:t>Para calcularmos o vetor gradiente, vamos considerar o EQM como função de erro e a função do hiperplano como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𝐾</m:t>
                    </m:r>
                  </m:oMath>
                </a14:m>
                <a:r>
                  <a:rPr lang="pt-BR" dirty="0"/>
                  <a:t> é o número </a:t>
                </a:r>
                <a:r>
                  <a:rPr lang="pt-BR" b="1" i="1" dirty="0"/>
                  <a:t>atributos</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𝑖</m:t>
                    </m:r>
                  </m:oMath>
                </a14:m>
                <a:r>
                  <a:rPr lang="pt-BR" dirty="0"/>
                  <a:t> são os pesos e entradas da função, respectivamente,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a:t> (</a:t>
                </a:r>
                <a:r>
                  <a:rPr lang="pt-BR" b="1" i="1" dirty="0"/>
                  <a:t>atributo de bias</a:t>
                </a:r>
                <a:r>
                  <a:rPr lang="pt-BR" dirty="0"/>
                  <a:t>) e </a:t>
                </a:r>
                <a14:m>
                  <m:oMath xmlns:m="http://schemas.openxmlformats.org/officeDocument/2006/math">
                    <m:r>
                      <a:rPr lang="pt-BR" b="1" i="1">
                        <a:latin typeface="Cambria Math" panose="02040503050406030204" pitchFamily="18" charset="0"/>
                      </a:rPr>
                      <m:t>𝒂</m:t>
                    </m:r>
                  </m:oMath>
                </a14:m>
                <a:r>
                  <a:rPr lang="pt-BR" dirty="0"/>
                  <a:t> e </a:t>
                </a:r>
                <a14:m>
                  <m:oMath xmlns:m="http://schemas.openxmlformats.org/officeDocument/2006/math">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a:t> são vetores coluna com todos os pesos e entradas, respectivamente.</a:t>
                </a:r>
              </a:p>
              <a:p>
                <a:r>
                  <a:rPr lang="pt-BR" dirty="0"/>
                  <a:t>Agora podemos encontrar o vetor gradiente.</a:t>
                </a:r>
              </a:p>
            </p:txBody>
          </p:sp>
        </mc:Choice>
        <mc:Fallback xmlns="">
          <p:sp>
            <p:nvSpPr>
              <p:cNvPr id="3" name="Espaço Reservado para Conteúdo 2">
                <a:extLst>
                  <a:ext uri="{FF2B5EF4-FFF2-40B4-BE49-F238E27FC236}">
                    <a16:creationId xmlns:a16="http://schemas.microsoft.com/office/drawing/2014/main" id="{A1E79540-B9F5-F7ED-2DD8-EAD3ABC204C2}"/>
                  </a:ext>
                </a:extLst>
              </p:cNvPr>
              <p:cNvSpPr>
                <a:spLocks noGrp="1" noRot="1" noChangeAspect="1" noMove="1" noResize="1" noEditPoints="1" noAdjustHandles="1" noChangeArrowheads="1" noChangeShapeType="1" noTextEdit="1"/>
              </p:cNvSpPr>
              <p:nvPr>
                <p:ph idx="1"/>
              </p:nvPr>
            </p:nvSpPr>
            <p:spPr>
              <a:xfrm>
                <a:off x="838199" y="1825624"/>
                <a:ext cx="11139435" cy="5032375"/>
              </a:xfrm>
              <a:blipFill>
                <a:blip r:embed="rId2"/>
                <a:stretch>
                  <a:fillRect l="-1094" t="-1937" r="-1805"/>
                </a:stretch>
              </a:blipFill>
            </p:spPr>
            <p:txBody>
              <a:bodyPr/>
              <a:lstStyle/>
              <a:p>
                <a:r>
                  <a:rPr lang="pt-BR">
                    <a:noFill/>
                  </a:rPr>
                  <a:t> </a:t>
                </a:r>
              </a:p>
            </p:txBody>
          </p:sp>
        </mc:Fallback>
      </mc:AlternateContent>
    </p:spTree>
    <p:extLst>
      <p:ext uri="{BB962C8B-B14F-4D97-AF65-F5344CB8AC3E}">
        <p14:creationId xmlns:p14="http://schemas.microsoft.com/office/powerpoint/2010/main" val="178512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Calculando 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777430"/>
                <a:ext cx="11223662" cy="5080570"/>
              </a:xfrm>
            </p:spPr>
            <p:txBody>
              <a:bodyPr>
                <a:normAutofit lnSpcReduction="10000"/>
              </a:bodyPr>
              <a:lstStyle/>
              <a:p>
                <a:r>
                  <a:rPr lang="pt-BR" dirty="0"/>
                  <a:t>O </a:t>
                </a:r>
                <a:r>
                  <a:rPr lang="pt-BR" b="1" i="1" dirty="0"/>
                  <a:t>vetor gradiente </a:t>
                </a:r>
                <a:r>
                  <a:rPr lang="pt-BR" dirty="0"/>
                  <a:t>da</a:t>
                </a:r>
                <a:r>
                  <a:rPr lang="pt-BR" b="1" i="1" dirty="0"/>
                  <a:t> função de erro em relação aos pesos </a:t>
                </a:r>
                <a:r>
                  <a:rPr lang="pt-BR" dirty="0"/>
                  <a:t>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e>
                      </m:d>
                    </m:oMath>
                  </m:oMathPara>
                </a14:m>
                <a:endParaRPr lang="pt-BR" b="1" i="1" dirty="0">
                  <a:latin typeface="Cambria Math" panose="02040503050406030204" pitchFamily="18" charset="0"/>
                </a:endParaRPr>
              </a:p>
              <a:p>
                <a:pPr marL="0" indent="0">
                  <a:buNone/>
                </a:pPr>
                <a:endParaRPr lang="pt-BR" sz="1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0" i="1" smtClean="0">
                          <a:latin typeface="Cambria Math" panose="02040503050406030204" pitchFamily="18" charset="0"/>
                        </a:rPr>
                        <m:t>,</m:t>
                      </m:r>
                    </m:oMath>
                  </m:oMathPara>
                </a14:m>
                <a:endParaRPr lang="pt-BR" dirty="0"/>
              </a:p>
              <a:p>
                <a:pPr marL="0" indent="0">
                  <a:buNone/>
                </a:pPr>
                <a:r>
                  <a:rPr lang="nl-BE" dirty="0"/>
                  <a:t>onde </a:t>
                </a:r>
                <a14:m>
                  <m:oMath xmlns:m="http://schemas.openxmlformats.org/officeDocument/2006/math">
                    <m:r>
                      <a:rPr lang="pt-BR" b="1" i="1" smtClean="0">
                        <a:latin typeface="Cambria Math" panose="02040503050406030204" pitchFamily="18" charset="0"/>
                      </a:rPr>
                      <m:t>𝑿</m:t>
                    </m:r>
                  </m:oMath>
                </a14:m>
                <a:r>
                  <a:rPr lang="nl-BE" dirty="0"/>
                  <a:t> é a matriz </a:t>
                </a:r>
                <a14:m>
                  <m:oMath xmlns:m="http://schemas.openxmlformats.org/officeDocument/2006/math">
                    <m:r>
                      <a:rPr lang="pt-BR" b="0" i="1"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oMath>
                </a14:m>
                <a:r>
                  <a:rPr lang="nl-BE" dirty="0"/>
                  <a:t> com todos os atributos para os </a:t>
                </a:r>
                <a14:m>
                  <m:oMath xmlns:m="http://schemas.openxmlformats.org/officeDocument/2006/math">
                    <m:r>
                      <a:rPr lang="pt-BR" i="1">
                        <a:latin typeface="Cambria Math" panose="02040503050406030204" pitchFamily="18" charset="0"/>
                      </a:rPr>
                      <m:t>𝑁</m:t>
                    </m:r>
                  </m:oMath>
                </a14:m>
                <a:r>
                  <a:rPr lang="nl-BE" b="1" i="1" dirty="0"/>
                  <a:t> </a:t>
                </a:r>
                <a:r>
                  <a:rPr lang="nl-BE" dirty="0"/>
                  <a:t>exemplos coletados e </a:t>
                </a:r>
                <a14:m>
                  <m:oMath xmlns:m="http://schemas.openxmlformats.org/officeDocument/2006/math">
                    <m:r>
                      <a:rPr lang="pt-BR" b="1" i="1">
                        <a:latin typeface="Cambria Math" panose="02040503050406030204" pitchFamily="18" charset="0"/>
                      </a:rPr>
                      <m:t>𝒚</m:t>
                    </m:r>
                  </m:oMath>
                </a14:m>
                <a:r>
                  <a:rPr lang="nl-BE"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oMath>
                </a14:m>
                <a:r>
                  <a:rPr lang="nl-BE" dirty="0"/>
                  <a:t> são vetores coluna </a:t>
                </a:r>
                <a14:m>
                  <m:oMath xmlns:m="http://schemas.openxmlformats.org/officeDocument/2006/math">
                    <m:r>
                      <a:rPr lang="pt-BR" i="1">
                        <a:latin typeface="Cambria Math" panose="02040503050406030204" pitchFamily="18" charset="0"/>
                      </a:rPr>
                      <m:t>(</m:t>
                    </m:r>
                    <m:r>
                      <a:rPr lang="pt-BR" i="1" dirty="0">
                        <a:latin typeface="Cambria Math" panose="02040503050406030204" pitchFamily="18" charset="0"/>
                      </a:rPr>
                      <m:t>𝑁</m:t>
                    </m:r>
                    <m:r>
                      <a:rPr lang="pt-BR" i="1" dirty="0">
                        <a:latin typeface="Cambria Math" panose="02040503050406030204" pitchFamily="18" charset="0"/>
                        <a:ea typeface="Cambria Math" panose="02040503050406030204" pitchFamily="18" charset="0"/>
                      </a:rPr>
                      <m:t>×1)</m:t>
                    </m:r>
                  </m:oMath>
                </a14:m>
                <a:r>
                  <a:rPr lang="nl-BE" dirty="0"/>
                  <a:t> com todos os valores esperados e de saída da função hipótese para os </a:t>
                </a:r>
                <a14:m>
                  <m:oMath xmlns:m="http://schemas.openxmlformats.org/officeDocument/2006/math">
                    <m:r>
                      <a:rPr lang="pt-BR" i="1">
                        <a:latin typeface="Cambria Math" panose="02040503050406030204" pitchFamily="18" charset="0"/>
                      </a:rPr>
                      <m:t>𝑁</m:t>
                    </m:r>
                  </m:oMath>
                </a14:m>
                <a:r>
                  <a:rPr lang="nl-BE" dirty="0"/>
                  <a:t> instantes de tempo considerados, respectivamente.</a:t>
                </a:r>
              </a:p>
              <a:p>
                <a:r>
                  <a:rPr lang="nl-BE" dirty="0"/>
                  <a:t>Esse cálculo pode ser diretamente estendido a polinômios.</a:t>
                </a: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777430"/>
                <a:ext cx="11223662" cy="5080570"/>
              </a:xfrm>
              <a:blipFill>
                <a:blip r:embed="rId2"/>
                <a:stretch>
                  <a:fillRect l="-1086" t="-2761" b="-960"/>
                </a:stretch>
              </a:blipFill>
            </p:spPr>
            <p:txBody>
              <a:bodyPr/>
              <a:lstStyle/>
              <a:p>
                <a:r>
                  <a:rPr lang="pt-BR">
                    <a:noFill/>
                  </a:rPr>
                  <a:t> </a:t>
                </a:r>
              </a:p>
            </p:txBody>
          </p:sp>
        </mc:Fallback>
      </mc:AlternateContent>
      <p:sp>
        <p:nvSpPr>
          <p:cNvPr id="6" name="Retângulo 5">
            <a:extLst>
              <a:ext uri="{FF2B5EF4-FFF2-40B4-BE49-F238E27FC236}">
                <a16:creationId xmlns:a16="http://schemas.microsoft.com/office/drawing/2014/main" id="{BA4B978A-523C-6701-A9EE-47D262659609}"/>
              </a:ext>
            </a:extLst>
          </p:cNvPr>
          <p:cNvSpPr/>
          <p:nvPr/>
        </p:nvSpPr>
        <p:spPr>
          <a:xfrm>
            <a:off x="7676941" y="3687745"/>
            <a:ext cx="2381459" cy="94454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90E9781-5851-F216-16CE-AB5772B05103}"/>
              </a:ext>
            </a:extLst>
          </p:cNvPr>
          <p:cNvSpPr txBox="1"/>
          <p:nvPr/>
        </p:nvSpPr>
        <p:spPr>
          <a:xfrm>
            <a:off x="10229223" y="3856050"/>
            <a:ext cx="1376623" cy="461665"/>
          </a:xfrm>
          <a:prstGeom prst="rect">
            <a:avLst/>
          </a:prstGeom>
          <a:noFill/>
        </p:spPr>
        <p:txBody>
          <a:bodyPr wrap="square" rtlCol="0">
            <a:spAutoFit/>
          </a:bodyPr>
          <a:lstStyle/>
          <a:p>
            <a:pPr algn="ctr"/>
            <a:r>
              <a:rPr lang="pt-BR" sz="1200" dirty="0"/>
              <a:t>Versão matricial do vetor gradiente</a:t>
            </a:r>
          </a:p>
        </p:txBody>
      </p:sp>
      <p:cxnSp>
        <p:nvCxnSpPr>
          <p:cNvPr id="9" name="Conector de Seta Reta 8">
            <a:extLst>
              <a:ext uri="{FF2B5EF4-FFF2-40B4-BE49-F238E27FC236}">
                <a16:creationId xmlns:a16="http://schemas.microsoft.com/office/drawing/2014/main" id="{973FDB4F-E2A3-6110-52E8-6C66752677FB}"/>
              </a:ext>
            </a:extLst>
          </p:cNvPr>
          <p:cNvCxnSpPr/>
          <p:nvPr/>
        </p:nvCxnSpPr>
        <p:spPr>
          <a:xfrm flipV="1">
            <a:off x="10058400" y="4139921"/>
            <a:ext cx="321547" cy="281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3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21E05-ABDD-6B49-2AC1-594A009F1D15}"/>
              </a:ext>
            </a:extLst>
          </p:cNvPr>
          <p:cNvSpPr>
            <a:spLocks noGrp="1"/>
          </p:cNvSpPr>
          <p:nvPr>
            <p:ph type="title"/>
          </p:nvPr>
        </p:nvSpPr>
        <p:spPr/>
        <p:txBody>
          <a:bodyPr/>
          <a:lstStyle/>
          <a:p>
            <a:r>
              <a:rPr lang="pt-BR" dirty="0"/>
              <a:t>Atualizando 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CB9A1FC-3F15-B216-8074-C6DE6730400A}"/>
                  </a:ext>
                </a:extLst>
              </p:cNvPr>
              <p:cNvSpPr>
                <a:spLocks noGrp="1"/>
              </p:cNvSpPr>
              <p:nvPr>
                <p:ph idx="1"/>
              </p:nvPr>
            </p:nvSpPr>
            <p:spPr>
              <a:xfrm>
                <a:off x="838200" y="1690688"/>
                <a:ext cx="11212286" cy="5167311"/>
              </a:xfrm>
            </p:spPr>
            <p:txBody>
              <a:bodyPr>
                <a:normAutofit lnSpcReduction="10000"/>
              </a:bodyPr>
              <a:lstStyle/>
              <a:p>
                <a:r>
                  <a:rPr lang="pt-BR" dirty="0"/>
                  <a:t>Substituindo o </a:t>
                </a:r>
                <a:r>
                  <a:rPr lang="pt-BR" b="1" i="1" dirty="0"/>
                  <a:t>vetor gradiente</a:t>
                </a:r>
                <a:r>
                  <a:rPr lang="pt-BR" dirty="0"/>
                  <a:t> na </a:t>
                </a:r>
                <a:r>
                  <a:rPr lang="pt-BR" b="1" i="1" dirty="0"/>
                  <a:t>equação de atualização dos pesos</a:t>
                </a:r>
                <a:r>
                  <a:rPr lang="pt-BR" dirty="0"/>
                  <a:t>, temos</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Por ser constante, o termo </a:t>
                </a:r>
                <a14:m>
                  <m:oMath xmlns:m="http://schemas.openxmlformats.org/officeDocument/2006/math">
                    <m:f>
                      <m:fPr>
                        <m:type m:val="lin"/>
                        <m:ctrlPr>
                          <a:rPr lang="pt-BR"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pt-BR" dirty="0"/>
                  <a:t> pode ser absorvido por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a:t>
                </a:r>
              </a:p>
              <a:p>
                <a:r>
                  <a:rPr lang="pt-BR" dirty="0"/>
                  <a:t>Lembrem-se que </a:t>
                </a:r>
                <a:r>
                  <a:rPr lang="pt-BR" b="1" i="1" dirty="0">
                    <a:solidFill>
                      <a:srgbClr val="00B050"/>
                    </a:solidFill>
                  </a:rPr>
                  <a:t>a cada iteração </a:t>
                </a:r>
                <a:r>
                  <a:rPr lang="pt-BR" dirty="0"/>
                  <a:t>do gradiente descendente, precisamos </a:t>
                </a:r>
                <a:r>
                  <a:rPr lang="pt-BR" b="1" i="1" dirty="0">
                    <a:solidFill>
                      <a:srgbClr val="00B050"/>
                    </a:solidFill>
                  </a:rPr>
                  <a:t>calcular o vetor gradiente</a:t>
                </a:r>
                <a:r>
                  <a:rPr lang="pt-BR" dirty="0"/>
                  <a:t>.</a:t>
                </a:r>
              </a:p>
              <a:p>
                <a:r>
                  <a:rPr lang="pt-BR" dirty="0"/>
                  <a:t>Isso envolve </a:t>
                </a:r>
                <a:r>
                  <a:rPr lang="pt-BR" b="1" i="1" dirty="0">
                    <a:solidFill>
                      <a:srgbClr val="00B050"/>
                    </a:solidFill>
                  </a:rPr>
                  <a:t>calcular o somatório da diferença </a:t>
                </a:r>
                <a:r>
                  <a:rPr lang="pt-BR" dirty="0"/>
                  <a:t>entre o rótulo e a saída da função hipótese vezes os atributos </a:t>
                </a:r>
                <a:r>
                  <a:rPr lang="pt-BR" b="1" i="1" dirty="0">
                    <a:solidFill>
                      <a:srgbClr val="00B050"/>
                    </a:solidFill>
                  </a:rPr>
                  <a:t>para todos os </a:t>
                </a:r>
                <a14:m>
                  <m:oMath xmlns:m="http://schemas.openxmlformats.org/officeDocument/2006/math">
                    <m:r>
                      <a:rPr lang="pt-BR" b="1" i="1" smtClean="0">
                        <a:solidFill>
                          <a:srgbClr val="00B050"/>
                        </a:solidFill>
                        <a:latin typeface="Cambria Math" panose="02040503050406030204" pitchFamily="18" charset="0"/>
                      </a:rPr>
                      <m:t>𝑵</m:t>
                    </m:r>
                  </m:oMath>
                </a14:m>
                <a:r>
                  <a:rPr lang="pt-BR" b="1" i="1" dirty="0">
                    <a:solidFill>
                      <a:srgbClr val="00B050"/>
                    </a:solidFill>
                  </a:rPr>
                  <a:t> exemplos do conjunto de treinamento</a:t>
                </a:r>
                <a:r>
                  <a:rPr lang="pt-BR" dirty="0"/>
                  <a:t>.</a:t>
                </a:r>
              </a:p>
              <a:p>
                <a:r>
                  <a:rPr lang="pt-BR" dirty="0"/>
                  <a:t>Assim, </a:t>
                </a:r>
                <a:r>
                  <a:rPr lang="pt-BR" b="1" i="1" dirty="0">
                    <a:solidFill>
                      <a:srgbClr val="7030A0"/>
                    </a:solidFill>
                  </a:rPr>
                  <a:t>se o conjunto de treinamento for muito grande</a:t>
                </a:r>
                <a:r>
                  <a:rPr lang="pt-BR" dirty="0"/>
                  <a:t>, o </a:t>
                </a:r>
                <a:r>
                  <a:rPr lang="pt-BR" b="1" i="1" dirty="0">
                    <a:solidFill>
                      <a:srgbClr val="FF0000"/>
                    </a:solidFill>
                  </a:rPr>
                  <a:t>tempo de treinamento do modelo pode ser muito longo</a:t>
                </a:r>
                <a:r>
                  <a:rPr lang="pt-BR" dirty="0"/>
                  <a:t>.</a:t>
                </a:r>
              </a:p>
            </p:txBody>
          </p:sp>
        </mc:Choice>
        <mc:Fallback xmlns="">
          <p:sp>
            <p:nvSpPr>
              <p:cNvPr id="3" name="Espaço Reservado para Conteúdo 2">
                <a:extLst>
                  <a:ext uri="{FF2B5EF4-FFF2-40B4-BE49-F238E27FC236}">
                    <a16:creationId xmlns:a16="http://schemas.microsoft.com/office/drawing/2014/main" id="{1CB9A1FC-3F15-B216-8074-C6DE6730400A}"/>
                  </a:ext>
                </a:extLst>
              </p:cNvPr>
              <p:cNvSpPr>
                <a:spLocks noGrp="1" noRot="1" noChangeAspect="1" noMove="1" noResize="1" noEditPoints="1" noAdjustHandles="1" noChangeArrowheads="1" noChangeShapeType="1" noTextEdit="1"/>
              </p:cNvSpPr>
              <p:nvPr>
                <p:ph idx="1"/>
              </p:nvPr>
            </p:nvSpPr>
            <p:spPr>
              <a:xfrm>
                <a:off x="838200" y="1690688"/>
                <a:ext cx="11212286" cy="5167311"/>
              </a:xfrm>
              <a:blipFill>
                <a:blip r:embed="rId3"/>
                <a:stretch>
                  <a:fillRect l="-979" t="-2594" r="-870" b="-2123"/>
                </a:stretch>
              </a:blipFill>
            </p:spPr>
            <p:txBody>
              <a:bodyPr/>
              <a:lstStyle/>
              <a:p>
                <a:r>
                  <a:rPr lang="pt-BR">
                    <a:noFill/>
                  </a:rPr>
                  <a:t> </a:t>
                </a:r>
              </a:p>
            </p:txBody>
          </p:sp>
        </mc:Fallback>
      </mc:AlternateContent>
    </p:spTree>
    <p:extLst>
      <p:ext uri="{BB962C8B-B14F-4D97-AF65-F5344CB8AC3E}">
        <p14:creationId xmlns:p14="http://schemas.microsoft.com/office/powerpoint/2010/main" val="98532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1E14-1BA1-4132-00A6-EC0429769BF9}"/>
              </a:ext>
            </a:extLst>
          </p:cNvPr>
          <p:cNvSpPr>
            <a:spLocks noGrp="1"/>
          </p:cNvSpPr>
          <p:nvPr>
            <p:ph type="title"/>
          </p:nvPr>
        </p:nvSpPr>
        <p:spPr/>
        <p:txBody>
          <a:bodyPr/>
          <a:lstStyle/>
          <a:p>
            <a:r>
              <a:rPr lang="pt-BR" dirty="0"/>
              <a:t>Versões do gradiente descendente</a:t>
            </a:r>
          </a:p>
        </p:txBody>
      </p:sp>
      <p:sp>
        <p:nvSpPr>
          <p:cNvPr id="3" name="Espaço Reservado para Conteúdo 2">
            <a:extLst>
              <a:ext uri="{FF2B5EF4-FFF2-40B4-BE49-F238E27FC236}">
                <a16:creationId xmlns:a16="http://schemas.microsoft.com/office/drawing/2014/main" id="{59542C4E-A9F9-D022-F021-906D31DBC3CA}"/>
              </a:ext>
            </a:extLst>
          </p:cNvPr>
          <p:cNvSpPr>
            <a:spLocks noGrp="1"/>
          </p:cNvSpPr>
          <p:nvPr>
            <p:ph idx="1"/>
          </p:nvPr>
        </p:nvSpPr>
        <p:spPr>
          <a:xfrm>
            <a:off x="838200" y="1825624"/>
            <a:ext cx="10978662" cy="5032375"/>
          </a:xfrm>
        </p:spPr>
        <p:txBody>
          <a:bodyPr/>
          <a:lstStyle/>
          <a:p>
            <a:r>
              <a:rPr lang="pt-BR" dirty="0"/>
              <a:t>Portanto, para lidar com essa situação, podemos ter </a:t>
            </a:r>
            <a:r>
              <a:rPr lang="pt-BR" b="1" i="1" dirty="0">
                <a:solidFill>
                  <a:srgbClr val="00B050"/>
                </a:solidFill>
              </a:rPr>
              <a:t>3 versões diferentes, dependendo da quantidade de exemplos</a:t>
            </a:r>
            <a:r>
              <a:rPr lang="pt-BR" dirty="0"/>
              <a:t> considerados no somatório do vetor gradiente:</a:t>
            </a:r>
          </a:p>
          <a:p>
            <a:pPr lvl="1">
              <a:buFont typeface="Wingdings" panose="05000000000000000000" pitchFamily="2" charset="2"/>
              <a:buChar char="§"/>
            </a:pPr>
            <a:r>
              <a:rPr lang="pt-BR" b="1" i="1" dirty="0"/>
              <a:t>Gradiente descendente em batelada</a:t>
            </a:r>
            <a:r>
              <a:rPr lang="pt-BR" b="1" dirty="0"/>
              <a:t> (GDB)</a:t>
            </a:r>
            <a:endParaRPr lang="pt-BR" dirty="0"/>
          </a:p>
          <a:p>
            <a:pPr lvl="1">
              <a:buFont typeface="Wingdings" panose="05000000000000000000" pitchFamily="2" charset="2"/>
              <a:buChar char="§"/>
            </a:pPr>
            <a:r>
              <a:rPr lang="pt-BR" b="1" i="1" dirty="0"/>
              <a:t>Gradiente descendente estocástico </a:t>
            </a:r>
            <a:r>
              <a:rPr lang="pt-BR" b="1" dirty="0"/>
              <a:t>(GDE)</a:t>
            </a:r>
            <a:r>
              <a:rPr lang="pt-BR" dirty="0"/>
              <a:t>: considera apenas </a:t>
            </a:r>
            <a:r>
              <a:rPr lang="pt-BR" b="1" i="1" dirty="0">
                <a:solidFill>
                  <a:srgbClr val="00B050"/>
                </a:solidFill>
              </a:rPr>
              <a:t>um exemplo</a:t>
            </a:r>
            <a:r>
              <a:rPr lang="pt-BR" dirty="0"/>
              <a:t> do conjunto de treinamento para </a:t>
            </a:r>
            <a:r>
              <a:rPr lang="pt-BR" b="1" i="1" dirty="0">
                <a:solidFill>
                  <a:srgbClr val="7030A0"/>
                </a:solidFill>
              </a:rPr>
              <a:t>estimar</a:t>
            </a:r>
            <a:r>
              <a:rPr lang="pt-BR" dirty="0"/>
              <a:t> o vetor gradiente.</a:t>
            </a:r>
            <a:endParaRPr lang="pt-BR" b="1" i="1" dirty="0"/>
          </a:p>
          <a:p>
            <a:pPr lvl="1">
              <a:buFont typeface="Wingdings" panose="05000000000000000000" pitchFamily="2" charset="2"/>
              <a:buChar char="§"/>
            </a:pPr>
            <a:r>
              <a:rPr lang="nl-BE" b="1" i="1" dirty="0"/>
              <a:t>Gradiente descendente em mini-lotes</a:t>
            </a:r>
            <a:r>
              <a:rPr lang="pt-BR" b="1" i="1" dirty="0"/>
              <a:t> </a:t>
            </a:r>
            <a:r>
              <a:rPr lang="pt-BR" b="1" dirty="0"/>
              <a:t>(GDML)</a:t>
            </a:r>
            <a:r>
              <a:rPr lang="pt-BR" dirty="0"/>
              <a:t>: considera </a:t>
            </a:r>
            <a:r>
              <a:rPr lang="pt-BR" b="1" i="1" dirty="0">
                <a:solidFill>
                  <a:srgbClr val="00B050"/>
                </a:solidFill>
              </a:rPr>
              <a:t>um subconjunto</a:t>
            </a:r>
            <a:r>
              <a:rPr lang="pt-BR" dirty="0"/>
              <a:t> de exemplos do conjunto de treinamento para </a:t>
            </a:r>
            <a:r>
              <a:rPr lang="pt-BR" b="1" i="1" dirty="0">
                <a:solidFill>
                  <a:srgbClr val="7030A0"/>
                </a:solidFill>
              </a:rPr>
              <a:t>estimar</a:t>
            </a:r>
            <a:r>
              <a:rPr lang="pt-BR" dirty="0"/>
              <a:t> o vetor gradiente.</a:t>
            </a:r>
            <a:endParaRPr lang="pt-BR" b="1" dirty="0"/>
          </a:p>
          <a:p>
            <a:endParaRPr lang="pt-BR" dirty="0"/>
          </a:p>
        </p:txBody>
      </p:sp>
    </p:spTree>
    <p:extLst>
      <p:ext uri="{BB962C8B-B14F-4D97-AF65-F5344CB8AC3E}">
        <p14:creationId xmlns:p14="http://schemas.microsoft.com/office/powerpoint/2010/main" val="100965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F601B-9F35-DB4F-53EF-66B6454A5D38}"/>
              </a:ext>
            </a:extLst>
          </p:cNvPr>
          <p:cNvSpPr>
            <a:spLocks noGrp="1"/>
          </p:cNvSpPr>
          <p:nvPr>
            <p:ph type="title"/>
          </p:nvPr>
        </p:nvSpPr>
        <p:spPr/>
        <p:txBody>
          <a:bodyPr/>
          <a:lstStyle/>
          <a:p>
            <a:r>
              <a:rPr lang="pt-BR" dirty="0"/>
              <a:t>Gradiente descendente em batelada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E62D125-E010-56FF-87A2-C717DD37DE78}"/>
                  </a:ext>
                </a:extLst>
              </p:cNvPr>
              <p:cNvSpPr>
                <a:spLocks noGrp="1"/>
              </p:cNvSpPr>
              <p:nvPr>
                <p:ph idx="1"/>
              </p:nvPr>
            </p:nvSpPr>
            <p:spPr>
              <a:xfrm>
                <a:off x="838200" y="1825624"/>
                <a:ext cx="11149484" cy="503237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dirty="0"/>
              </a:p>
              <a:p>
                <a:r>
                  <a:rPr lang="pt-BR" dirty="0"/>
                  <a:t>Considera </a:t>
                </a:r>
                <a:r>
                  <a:rPr lang="pt-BR" b="1" i="1" dirty="0">
                    <a:solidFill>
                      <a:srgbClr val="00B050"/>
                    </a:solidFill>
                  </a:rPr>
                  <a:t>todos os exemplos</a:t>
                </a:r>
                <a:r>
                  <a:rPr lang="pt-BR" dirty="0"/>
                  <a:t> do conjunto de treinamento para calcular o vetor gradiente.</a:t>
                </a:r>
              </a:p>
              <a:p>
                <a:r>
                  <a:rPr lang="pt-BR" dirty="0"/>
                  <a:t>Pode ser </a:t>
                </a:r>
                <a:r>
                  <a:rPr lang="pt-BR" b="1" i="1" dirty="0">
                    <a:solidFill>
                      <a:srgbClr val="00B050"/>
                    </a:solidFill>
                  </a:rPr>
                  <a:t>computacionalmente custoso</a:t>
                </a:r>
                <a:r>
                  <a:rPr lang="pt-BR" dirty="0"/>
                  <a:t> dependendo do tamanho do modelo e do conjunto de dados.</a:t>
                </a:r>
              </a:p>
              <a:p>
                <a:pPr lvl="1">
                  <a:buFont typeface="Wingdings" panose="05000000000000000000" pitchFamily="2" charset="2"/>
                  <a:buChar char="§"/>
                </a:pPr>
                <a:r>
                  <a:rPr lang="pt-BR" dirty="0"/>
                  <a:t>Por processar todos os exemplos, pode ser lento e consumir muita CPU e memória com conjuntos muito grandes.</a:t>
                </a:r>
              </a:p>
              <a:p>
                <a:r>
                  <a:rPr lang="pt-BR" b="1" i="1" dirty="0">
                    <a:solidFill>
                      <a:srgbClr val="00B050"/>
                    </a:solidFill>
                  </a:rPr>
                  <a:t>Convergência</a:t>
                </a:r>
                <a:r>
                  <a:rPr lang="pt-BR" dirty="0"/>
                  <a:t> para o mínimo global é </a:t>
                </a:r>
                <a:r>
                  <a:rPr lang="pt-BR" b="1" i="1" dirty="0">
                    <a:solidFill>
                      <a:srgbClr val="00B050"/>
                    </a:solidFill>
                  </a:rPr>
                  <a:t>garantida</a:t>
                </a:r>
                <a:r>
                  <a:rPr lang="pt-BR" dirty="0"/>
                  <a:t> quando a função de erro é </a:t>
                </a:r>
                <a:r>
                  <a:rPr lang="pt-BR" b="1" i="1" dirty="0">
                    <a:solidFill>
                      <a:srgbClr val="00B050"/>
                    </a:solidFill>
                  </a:rPr>
                  <a:t>convexa</a:t>
                </a:r>
                <a:r>
                  <a:rPr lang="pt-BR" dirty="0"/>
                  <a:t>.</a:t>
                </a:r>
              </a:p>
              <a:p>
                <a:r>
                  <a:rPr lang="pt-BR" dirty="0"/>
                  <a:t>É a versão que </a:t>
                </a:r>
                <a:r>
                  <a:rPr lang="pt-BR" b="1" i="1" dirty="0">
                    <a:solidFill>
                      <a:srgbClr val="00B050"/>
                    </a:solidFill>
                  </a:rPr>
                  <a:t>obtém os melhores resultados</a:t>
                </a:r>
                <a:r>
                  <a:rPr lang="pt-BR" dirty="0"/>
                  <a:t>.</a:t>
                </a:r>
              </a:p>
            </p:txBody>
          </p:sp>
        </mc:Choice>
        <mc:Fallback>
          <p:sp>
            <p:nvSpPr>
              <p:cNvPr id="3" name="Espaço Reservado para Conteúdo 2">
                <a:extLst>
                  <a:ext uri="{FF2B5EF4-FFF2-40B4-BE49-F238E27FC236}">
                    <a16:creationId xmlns:a16="http://schemas.microsoft.com/office/drawing/2014/main" id="{FE62D125-E010-56FF-87A2-C717DD37DE78}"/>
                  </a:ext>
                </a:extLst>
              </p:cNvPr>
              <p:cNvSpPr>
                <a:spLocks noGrp="1" noRot="1" noChangeAspect="1" noMove="1" noResize="1" noEditPoints="1" noAdjustHandles="1" noChangeArrowheads="1" noChangeShapeType="1" noTextEdit="1"/>
              </p:cNvSpPr>
              <p:nvPr>
                <p:ph idx="1"/>
              </p:nvPr>
            </p:nvSpPr>
            <p:spPr>
              <a:xfrm>
                <a:off x="838200" y="1825624"/>
                <a:ext cx="11149484" cy="5032375"/>
              </a:xfrm>
              <a:blipFill>
                <a:blip r:embed="rId3"/>
                <a:stretch>
                  <a:fillRect l="-985" r="-602"/>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CAC613CF-76D5-C454-BC4C-B439E5C2A74B}"/>
              </a:ext>
            </a:extLst>
          </p:cNvPr>
          <p:cNvSpPr/>
          <p:nvPr/>
        </p:nvSpPr>
        <p:spPr>
          <a:xfrm>
            <a:off x="5613400" y="1765300"/>
            <a:ext cx="571500" cy="1263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4342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C1BBF-F54F-D913-C3B5-0150BDDA23D3}"/>
              </a:ext>
            </a:extLst>
          </p:cNvPr>
          <p:cNvSpPr>
            <a:spLocks noGrp="1"/>
          </p:cNvSpPr>
          <p:nvPr>
            <p:ph type="title"/>
          </p:nvPr>
        </p:nvSpPr>
        <p:spPr/>
        <p:txBody>
          <a:bodyPr/>
          <a:lstStyle/>
          <a:p>
            <a:r>
              <a:rPr lang="pt-BR" dirty="0"/>
              <a:t>Características do GD em batelada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0F2183B-F952-D37C-75F7-C33714DE2823}"/>
                  </a:ext>
                </a:extLst>
              </p:cNvPr>
              <p:cNvSpPr>
                <a:spLocks noGrp="1"/>
              </p:cNvSpPr>
              <p:nvPr>
                <p:ph idx="1"/>
              </p:nvPr>
            </p:nvSpPr>
            <p:spPr>
              <a:xfrm>
                <a:off x="838200" y="3873500"/>
                <a:ext cx="11087100" cy="2968388"/>
              </a:xfrm>
            </p:spPr>
            <p:txBody>
              <a:bodyPr>
                <a:normAutofit fontScale="92500" lnSpcReduction="20000"/>
              </a:bodyPr>
              <a:lstStyle/>
              <a:p>
                <a:pPr>
                  <a:spcBef>
                    <a:spcPts val="600"/>
                  </a:spcBef>
                </a:pPr>
                <a:r>
                  <a:rPr lang="pt-BR" dirty="0"/>
                  <a:t>Por usar todas os exemplos, segue diretamente, sem alterar a direção, para o mínimo global.</a:t>
                </a:r>
              </a:p>
              <a:p>
                <a:pPr>
                  <a:spcBef>
                    <a:spcPts val="600"/>
                  </a:spcBef>
                </a:pPr>
                <a:r>
                  <a:rPr lang="pt-BR" dirty="0"/>
                  <a:t>Convergência é garantida dado um passo não muito grande e que se espere tempo suficiente.</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p:sp>
            <p:nvSpPr>
              <p:cNvPr id="3" name="Espaço Reservado para Conteúdo 2">
                <a:extLst>
                  <a:ext uri="{FF2B5EF4-FFF2-40B4-BE49-F238E27FC236}">
                    <a16:creationId xmlns:a16="http://schemas.microsoft.com/office/drawing/2014/main" id="{E0F2183B-F952-D37C-75F7-C33714DE2823}"/>
                  </a:ext>
                </a:extLst>
              </p:cNvPr>
              <p:cNvSpPr>
                <a:spLocks noGrp="1" noRot="1" noChangeAspect="1" noMove="1" noResize="1" noEditPoints="1" noAdjustHandles="1" noChangeArrowheads="1" noChangeShapeType="1" noTextEdit="1"/>
              </p:cNvSpPr>
              <p:nvPr>
                <p:ph idx="1"/>
              </p:nvPr>
            </p:nvSpPr>
            <p:spPr>
              <a:xfrm>
                <a:off x="838200" y="3873500"/>
                <a:ext cx="11087100" cy="2968388"/>
              </a:xfrm>
              <a:blipFill>
                <a:blip r:embed="rId2"/>
                <a:stretch>
                  <a:fillRect l="-880" t="-5133" b="-1027"/>
                </a:stretch>
              </a:blipFill>
            </p:spPr>
            <p:txBody>
              <a:bodyPr/>
              <a:lstStyle/>
              <a:p>
                <a:r>
                  <a:rPr lang="pt-BR">
                    <a:noFill/>
                  </a:rPr>
                  <a:t> </a:t>
                </a:r>
              </a:p>
            </p:txBody>
          </p:sp>
        </mc:Fallback>
      </mc:AlternateContent>
      <p:pic>
        <p:nvPicPr>
          <p:cNvPr id="4" name="Picture 5">
            <a:extLst>
              <a:ext uri="{FF2B5EF4-FFF2-40B4-BE49-F238E27FC236}">
                <a16:creationId xmlns:a16="http://schemas.microsoft.com/office/drawing/2014/main" id="{E2428E7A-A901-E7EB-200F-B34720C72F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2" t="17580" r="1383" b="9839"/>
          <a:stretch/>
        </p:blipFill>
        <p:spPr>
          <a:xfrm>
            <a:off x="1570160" y="1609539"/>
            <a:ext cx="2446728" cy="2202055"/>
          </a:xfrm>
          <a:prstGeom prst="rect">
            <a:avLst/>
          </a:prstGeom>
        </p:spPr>
      </p:pic>
      <p:pic>
        <p:nvPicPr>
          <p:cNvPr id="5" name="Picture 7">
            <a:extLst>
              <a:ext uri="{FF2B5EF4-FFF2-40B4-BE49-F238E27FC236}">
                <a16:creationId xmlns:a16="http://schemas.microsoft.com/office/drawing/2014/main" id="{02794A20-4298-D565-9DD4-4B265CF000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451" r="9463" b="2262"/>
          <a:stretch/>
        </p:blipFill>
        <p:spPr>
          <a:xfrm>
            <a:off x="4931791" y="1592505"/>
            <a:ext cx="2328417" cy="2219089"/>
          </a:xfrm>
          <a:prstGeom prst="rect">
            <a:avLst/>
          </a:prstGeom>
        </p:spPr>
      </p:pic>
      <p:pic>
        <p:nvPicPr>
          <p:cNvPr id="6" name="Imagem 5">
            <a:extLst>
              <a:ext uri="{FF2B5EF4-FFF2-40B4-BE49-F238E27FC236}">
                <a16:creationId xmlns:a16="http://schemas.microsoft.com/office/drawing/2014/main" id="{9AEE966D-4C56-C217-FDAA-6BCB7C98E38D}"/>
              </a:ext>
            </a:extLst>
          </p:cNvPr>
          <p:cNvPicPr>
            <a:picLocks noChangeAspect="1"/>
          </p:cNvPicPr>
          <p:nvPr/>
        </p:nvPicPr>
        <p:blipFill rotWithShape="1">
          <a:blip r:embed="rId5">
            <a:extLst>
              <a:ext uri="{28A0092B-C50C-407E-A947-70E740481C1C}">
                <a14:useLocalDpi xmlns:a14="http://schemas.microsoft.com/office/drawing/2010/main" val="0"/>
              </a:ext>
            </a:extLst>
          </a:blip>
          <a:srcRect l="2324" r="1320" b="1794"/>
          <a:stretch/>
        </p:blipFill>
        <p:spPr>
          <a:xfrm>
            <a:off x="9068744" y="1530599"/>
            <a:ext cx="2285055" cy="2280995"/>
          </a:xfrm>
          <a:prstGeom prst="rect">
            <a:avLst/>
          </a:prstGeom>
        </p:spPr>
      </p:pic>
    </p:spTree>
    <p:extLst>
      <p:ext uri="{BB962C8B-B14F-4D97-AF65-F5344CB8AC3E}">
        <p14:creationId xmlns:p14="http://schemas.microsoft.com/office/powerpoint/2010/main" val="53461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FD749-6701-ADC5-DAA0-0A6612B19952}"/>
              </a:ext>
            </a:extLst>
          </p:cNvPr>
          <p:cNvSpPr>
            <a:spLocks noGrp="1"/>
          </p:cNvSpPr>
          <p:nvPr>
            <p:ph type="title"/>
          </p:nvPr>
        </p:nvSpPr>
        <p:spPr/>
        <p:txBody>
          <a:bodyPr/>
          <a:lstStyle/>
          <a:p>
            <a:r>
              <a:rPr lang="pt-BR" dirty="0"/>
              <a:t>Gradiente descendente estocástico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94256AAC-9738-C59F-FEF1-F2C33694D5E4}"/>
                  </a:ext>
                </a:extLst>
              </p:cNvPr>
              <p:cNvSpPr>
                <a:spLocks noGrp="1"/>
              </p:cNvSpPr>
              <p:nvPr>
                <p:ph idx="1"/>
              </p:nvPr>
            </p:nvSpPr>
            <p:spPr>
              <a:xfrm>
                <a:off x="838200" y="1825624"/>
                <a:ext cx="11163300" cy="5032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𝑛</m:t>
                                  </m:r>
                                </m:e>
                                <m:sub>
                                  <m:r>
                                    <m:rPr>
                                      <m:sty m:val="p"/>
                                    </m:rPr>
                                    <a:rPr lang="pt-BR" b="0" i="0" smtClean="0">
                                      <a:latin typeface="Cambria Math" panose="02040503050406030204" pitchFamily="18" charset="0"/>
                                    </a:rPr>
                                    <m:t>random</m:t>
                                  </m:r>
                                </m:sub>
                              </m:sSub>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𝑛</m:t>
                                  </m:r>
                                </m:e>
                                <m:sub>
                                  <m:r>
                                    <m:rPr>
                                      <m:sty m:val="p"/>
                                    </m:rPr>
                                    <a:rPr lang="pt-BR">
                                      <a:latin typeface="Cambria Math" panose="02040503050406030204" pitchFamily="18" charset="0"/>
                                    </a:rPr>
                                    <m:t>random</m:t>
                                  </m:r>
                                </m:sub>
                              </m:sSub>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b="0" i="0" smtClean="0">
                          <a:latin typeface="Cambria Math" panose="02040503050406030204" pitchFamily="18" charset="0"/>
                        </a:rPr>
                        <m:t>.</m:t>
                      </m:r>
                    </m:oMath>
                  </m:oMathPara>
                </a14:m>
                <a:endParaRPr lang="pt-BR" b="0" i="0" dirty="0"/>
              </a:p>
              <a:p>
                <a:r>
                  <a:rPr lang="pt-BR" dirty="0"/>
                  <a:t>Utiliza </a:t>
                </a:r>
                <a:r>
                  <a:rPr lang="pt-BR" b="1" i="1" dirty="0">
                    <a:solidFill>
                      <a:srgbClr val="00B050"/>
                    </a:solidFill>
                  </a:rPr>
                  <a:t>apenas um exemplo</a:t>
                </a:r>
                <a:r>
                  <a:rPr lang="pt-BR" dirty="0"/>
                  <a:t> do conjunto de treinamento para calcular uma </a:t>
                </a:r>
                <a:r>
                  <a:rPr lang="pt-BR" b="1" i="1" dirty="0">
                    <a:solidFill>
                      <a:srgbClr val="00B050"/>
                    </a:solidFill>
                  </a:rPr>
                  <a:t>estimativa estocástica do gradiente</a:t>
                </a:r>
                <a:r>
                  <a:rPr lang="pt-BR" dirty="0"/>
                  <a:t>.</a:t>
                </a:r>
              </a:p>
              <a:p>
                <a:pPr lvl="1">
                  <a:buFont typeface="Wingdings" panose="05000000000000000000" pitchFamily="2" charset="2"/>
                  <a:buChar char="§"/>
                </a:pPr>
                <a:r>
                  <a:rPr lang="pt-BR" dirty="0"/>
                  <a:t>Versão estocástica pois a cada iteração toma-se uma amostra </a:t>
                </a:r>
                <a:r>
                  <a:rPr lang="pt-BR" b="1" i="1" dirty="0">
                    <a:solidFill>
                      <a:srgbClr val="00B050"/>
                    </a:solidFill>
                  </a:rPr>
                  <a:t>aleatória</a:t>
                </a:r>
                <a:r>
                  <a:rPr lang="pt-BR" dirty="0"/>
                  <a:t> do conjunto para calcular a estimativa do gradiente.</a:t>
                </a:r>
              </a:p>
              <a:p>
                <a:r>
                  <a:rPr lang="pt-BR" dirty="0"/>
                  <a:t>Quando os </a:t>
                </a:r>
                <a:r>
                  <a:rPr lang="pt-BR" b="1" i="1" dirty="0">
                    <a:solidFill>
                      <a:srgbClr val="00B050"/>
                    </a:solidFill>
                  </a:rPr>
                  <a:t>d</a:t>
                </a:r>
                <a:r>
                  <a:rPr lang="pt-BR" b="1" i="1" dirty="0">
                    <a:solidFill>
                      <a:srgbClr val="00B050"/>
                    </a:solidFill>
                    <a:effectLst/>
                  </a:rPr>
                  <a:t>ados de treinamento são ruidosos</a:t>
                </a:r>
                <a:r>
                  <a:rPr lang="pt-BR" b="0" i="0" dirty="0">
                    <a:effectLst/>
                  </a:rPr>
                  <a:t>, a</a:t>
                </a:r>
                <a:r>
                  <a:rPr lang="pt-BR" dirty="0"/>
                  <a:t> </a:t>
                </a:r>
                <a:r>
                  <a:rPr lang="pt-BR" b="1" i="1" dirty="0">
                    <a:solidFill>
                      <a:srgbClr val="00B050"/>
                    </a:solidFill>
                  </a:rPr>
                  <a:t>estimativa</a:t>
                </a:r>
                <a:r>
                  <a:rPr lang="pt-BR" dirty="0"/>
                  <a:t> do gradiente </a:t>
                </a:r>
                <a:r>
                  <a:rPr lang="pt-BR" b="1" i="1" dirty="0">
                    <a:solidFill>
                      <a:srgbClr val="00B050"/>
                    </a:solidFill>
                  </a:rPr>
                  <a:t>é ruidosa</a:t>
                </a:r>
                <a:r>
                  <a:rPr lang="pt-BR" dirty="0"/>
                  <a:t>, fazendo com que a </a:t>
                </a:r>
                <a:r>
                  <a:rPr lang="pt-BR" b="1" i="1" dirty="0">
                    <a:solidFill>
                      <a:srgbClr val="00B050"/>
                    </a:solidFill>
                  </a:rPr>
                  <a:t>convergência não ocorra</a:t>
                </a:r>
                <a:r>
                  <a:rPr lang="pt-BR" dirty="0"/>
                  <a:t> ou </a:t>
                </a:r>
                <a:r>
                  <a:rPr lang="pt-BR" b="1" i="1" dirty="0">
                    <a:solidFill>
                      <a:srgbClr val="00B050"/>
                    </a:solidFill>
                  </a:rPr>
                  <a:t>não seja garantida</a:t>
                </a:r>
                <a:r>
                  <a:rPr lang="pt-BR" dirty="0"/>
                  <a:t>.</a:t>
                </a:r>
              </a:p>
              <a:p>
                <a:r>
                  <a:rPr lang="pt-BR" dirty="0"/>
                  <a:t>Entretanto, apresenta </a:t>
                </a:r>
                <a:r>
                  <a:rPr lang="pt-BR" b="1" i="1" dirty="0">
                    <a:solidFill>
                      <a:srgbClr val="00B050"/>
                    </a:solidFill>
                  </a:rPr>
                  <a:t>menor complexidade computacional</a:t>
                </a:r>
                <a:r>
                  <a:rPr lang="pt-BR" dirty="0"/>
                  <a:t>, pois é mais rápido e requer menos memória do que o GDB.</a:t>
                </a:r>
              </a:p>
            </p:txBody>
          </p:sp>
        </mc:Choice>
        <mc:Fallback>
          <p:sp>
            <p:nvSpPr>
              <p:cNvPr id="3" name="Espaço Reservado para Conteúdo 2">
                <a:extLst>
                  <a:ext uri="{FF2B5EF4-FFF2-40B4-BE49-F238E27FC236}">
                    <a16:creationId xmlns:a16="http://schemas.microsoft.com/office/drawing/2014/main" id="{94256AAC-9738-C59F-FEF1-F2C33694D5E4}"/>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983" r="-1420"/>
                </a:stretch>
              </a:blipFill>
            </p:spPr>
            <p:txBody>
              <a:bodyPr/>
              <a:lstStyle/>
              <a:p>
                <a:r>
                  <a:rPr lang="pt-BR">
                    <a:noFill/>
                  </a:rPr>
                  <a:t> </a:t>
                </a:r>
              </a:p>
            </p:txBody>
          </p:sp>
        </mc:Fallback>
      </mc:AlternateContent>
    </p:spTree>
    <p:extLst>
      <p:ext uri="{BB962C8B-B14F-4D97-AF65-F5344CB8AC3E}">
        <p14:creationId xmlns:p14="http://schemas.microsoft.com/office/powerpoint/2010/main" val="1606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F8366-7EBB-1253-94D2-B24206612D22}"/>
              </a:ext>
            </a:extLst>
          </p:cNvPr>
          <p:cNvSpPr>
            <a:spLocks noGrp="1"/>
          </p:cNvSpPr>
          <p:nvPr>
            <p:ph type="title"/>
          </p:nvPr>
        </p:nvSpPr>
        <p:spPr/>
        <p:txBody>
          <a:bodyPr/>
          <a:lstStyle/>
          <a:p>
            <a:r>
              <a:rPr lang="pt-BR" dirty="0"/>
              <a:t>Características do GD estocástico</a:t>
            </a:r>
          </a:p>
        </p:txBody>
      </p:sp>
      <p:sp>
        <p:nvSpPr>
          <p:cNvPr id="3" name="Espaço Reservado para Conteúdo 2">
            <a:extLst>
              <a:ext uri="{FF2B5EF4-FFF2-40B4-BE49-F238E27FC236}">
                <a16:creationId xmlns:a16="http://schemas.microsoft.com/office/drawing/2014/main" id="{BC789945-AA19-BE0E-B64E-05B138B94ED8}"/>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2791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828044" y="1825624"/>
            <a:ext cx="6199833" cy="5032376"/>
          </a:xfrm>
        </p:spPr>
        <p:txBody>
          <a:bodyPr/>
          <a:lstStyle/>
          <a:p>
            <a:r>
              <a:rPr lang="pt-BR" dirty="0">
                <a:ea typeface="Cambria Math" panose="02040503050406030204" pitchFamily="18" charset="0"/>
              </a:rPr>
              <a:t>Vocês se lembram das aulas de cálculo vetorial, onde vocês aprenderam sobre o </a:t>
            </a:r>
            <a:r>
              <a:rPr lang="pt-BR" b="1" i="1" dirty="0">
                <a:solidFill>
                  <a:srgbClr val="00B050"/>
                </a:solidFill>
                <a:ea typeface="Cambria Math" panose="02040503050406030204" pitchFamily="18" charset="0"/>
              </a:rPr>
              <a:t>vetor gradiente</a:t>
            </a:r>
            <a:r>
              <a:rPr lang="pt-BR" dirty="0">
                <a:ea typeface="Cambria Math" panose="02040503050406030204" pitchFamily="18" charset="0"/>
              </a:rPr>
              <a:t>?</a:t>
            </a:r>
          </a:p>
          <a:p>
            <a:r>
              <a:rPr lang="pt-BR" dirty="0"/>
              <a:t>Qual </a:t>
            </a:r>
            <a:r>
              <a:rPr lang="pt-BR" b="1" i="1" dirty="0">
                <a:solidFill>
                  <a:srgbClr val="00B050"/>
                </a:solidFill>
              </a:rPr>
              <a:t>informação</a:t>
            </a:r>
            <a:r>
              <a:rPr lang="pt-BR" dirty="0"/>
              <a:t> ele nos dá sobre uma função?</a:t>
            </a:r>
          </a:p>
        </p:txBody>
      </p:sp>
      <p:pic>
        <p:nvPicPr>
          <p:cNvPr id="6" name="Imagem 5">
            <a:extLst>
              <a:ext uri="{FF2B5EF4-FFF2-40B4-BE49-F238E27FC236}">
                <a16:creationId xmlns:a16="http://schemas.microsoft.com/office/drawing/2014/main" id="{FD3A640A-7D9A-826E-E3F2-DA5ECFA0AA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40285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72A5BB-4554-C140-C4FA-0015A4C7E1DE}"/>
              </a:ext>
            </a:extLst>
          </p:cNvPr>
          <p:cNvSpPr>
            <a:spLocks noGrp="1"/>
          </p:cNvSpPr>
          <p:nvPr>
            <p:ph type="title"/>
          </p:nvPr>
        </p:nvSpPr>
        <p:spPr/>
        <p:txBody>
          <a:bodyPr/>
          <a:lstStyle/>
          <a:p>
            <a:r>
              <a:rPr lang="pt-BR" dirty="0"/>
              <a:t>Gradiente descendente em mini-lotes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7AC0EF6-98AD-3BF4-053F-55150437291C}"/>
                  </a:ext>
                </a:extLst>
              </p:cNvPr>
              <p:cNvSpPr>
                <a:spLocks noGrp="1"/>
              </p:cNvSpPr>
              <p:nvPr>
                <p:ph idx="1"/>
              </p:nvPr>
            </p:nvSpPr>
            <p:spPr>
              <a:xfrm>
                <a:off x="838200" y="1825624"/>
                <a:ext cx="11188700" cy="5032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𝑀𝐵</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r>
                        <a:rPr lang="pt-BR" b="0" i="0" smtClean="0">
                          <a:latin typeface="Cambria Math" panose="02040503050406030204" pitchFamily="18" charset="0"/>
                        </a:rPr>
                        <m:t>.</m:t>
                      </m:r>
                    </m:oMath>
                  </m:oMathPara>
                </a14:m>
                <a:endParaRPr lang="pt-BR" b="0" i="0" dirty="0">
                  <a:latin typeface="Cambria Math" panose="02040503050406030204" pitchFamily="18" charset="0"/>
                </a:endParaRPr>
              </a:p>
              <a:p>
                <a:r>
                  <a:rPr lang="pt-BR" dirty="0"/>
                  <a:t>Utiliza um </a:t>
                </a:r>
                <a:r>
                  <a:rPr lang="pt-BR" b="1" i="1" dirty="0">
                    <a:solidFill>
                      <a:srgbClr val="00B050"/>
                    </a:solidFill>
                  </a:rPr>
                  <a:t>subconjunto de exemplos</a:t>
                </a:r>
                <a:r>
                  <a:rPr lang="pt-BR" dirty="0"/>
                  <a:t>, </a:t>
                </a:r>
                <a14:m>
                  <m:oMath xmlns:m="http://schemas.openxmlformats.org/officeDocument/2006/math">
                    <m:r>
                      <a:rPr lang="pt-BR" i="1">
                        <a:latin typeface="Cambria Math" panose="02040503050406030204" pitchFamily="18" charset="0"/>
                      </a:rPr>
                      <m:t>𝑀𝐵</m:t>
                    </m:r>
                  </m:oMath>
                </a14:m>
                <a:r>
                  <a:rPr lang="pt-BR" dirty="0"/>
                  <a:t>, do conjunto de treinamento para o cálculo do gradiente</a:t>
                </a:r>
                <a:r>
                  <a:rPr lang="nl-BE" dirty="0"/>
                  <a:t>.</a:t>
                </a:r>
              </a:p>
              <a:p>
                <a:r>
                  <a:rPr lang="nl-BE" dirty="0"/>
                  <a:t>Por, em geral, usar um </a:t>
                </a:r>
                <a:r>
                  <a:rPr lang="nl-BE" b="1" i="1" dirty="0">
                    <a:solidFill>
                      <a:srgbClr val="00B050"/>
                    </a:solidFill>
                  </a:rPr>
                  <a:t>subconjunto</a:t>
                </a:r>
                <a:r>
                  <a:rPr lang="nl-BE" dirty="0"/>
                  <a:t> de exemplos, </a:t>
                </a:r>
                <a14:m>
                  <m:oMath xmlns:m="http://schemas.openxmlformats.org/officeDocument/2006/math">
                    <m:r>
                      <a:rPr lang="pt-BR" b="0" i="0" smtClean="0">
                        <a:latin typeface="Cambria Math" panose="02040503050406030204" pitchFamily="18" charset="0"/>
                      </a:rPr>
                      <m:t>1&lt;</m:t>
                    </m:r>
                    <m:r>
                      <a:rPr lang="pt-BR" i="1">
                        <a:latin typeface="Cambria Math" panose="02040503050406030204" pitchFamily="18" charset="0"/>
                      </a:rPr>
                      <m:t>𝑀𝐵</m:t>
                    </m:r>
                    <m:r>
                      <a:rPr lang="pt-BR" b="0" i="0" smtClean="0">
                        <a:latin typeface="Cambria Math" panose="02040503050406030204" pitchFamily="18" charset="0"/>
                      </a:rPr>
                      <m:t>&lt;</m:t>
                    </m:r>
                    <m:r>
                      <a:rPr lang="pt-BR" b="0" i="1" smtClean="0">
                        <a:latin typeface="Cambria Math" panose="02040503050406030204" pitchFamily="18" charset="0"/>
                      </a:rPr>
                      <m:t>𝑁</m:t>
                    </m:r>
                  </m:oMath>
                </a14:m>
                <a:r>
                  <a:rPr lang="pt-BR" dirty="0"/>
                  <a:t>, é mais rápido que o GDB e mais preciso e estável do que o GDE. </a:t>
                </a:r>
              </a:p>
              <a:p>
                <a:r>
                  <a:rPr lang="pt-BR" dirty="0"/>
                  <a:t>Porém, por </a:t>
                </a:r>
                <a14:m>
                  <m:oMath xmlns:m="http://schemas.openxmlformats.org/officeDocument/2006/math">
                    <m:r>
                      <a:rPr lang="pt-BR" b="0" i="1" smtClean="0">
                        <a:latin typeface="Cambria Math" panose="02040503050406030204" pitchFamily="18" charset="0"/>
                      </a:rPr>
                      <m:t>𝑀𝐵</m:t>
                    </m:r>
                  </m:oMath>
                </a14:m>
                <a:r>
                  <a:rPr lang="pt-BR" dirty="0"/>
                  <a:t> ser variável, essa versão é vista como uma </a:t>
                </a:r>
                <a:r>
                  <a:rPr lang="pt-BR" b="1" i="1" dirty="0">
                    <a:solidFill>
                      <a:srgbClr val="00B050"/>
                    </a:solidFill>
                  </a:rPr>
                  <a:t>generalização</a:t>
                </a:r>
                <a:r>
                  <a:rPr lang="pt-BR" dirty="0"/>
                  <a:t> das duas versões anteriores, pois </a:t>
                </a:r>
                <a14:m>
                  <m:oMath xmlns:m="http://schemas.openxmlformats.org/officeDocument/2006/math">
                    <m:r>
                      <a:rPr lang="pt-BR" i="1">
                        <a:latin typeface="Cambria Math" panose="02040503050406030204" pitchFamily="18" charset="0"/>
                      </a:rPr>
                      <m:t>𝑀𝐵</m:t>
                    </m:r>
                  </m:oMath>
                </a14:m>
                <a:r>
                  <a:rPr lang="pt-BR" dirty="0"/>
                  <a:t> pode ser feito igual a 1 ou </a:t>
                </a:r>
                <a14:m>
                  <m:oMath xmlns:m="http://schemas.openxmlformats.org/officeDocument/2006/math">
                    <m:r>
                      <a:rPr lang="pt-BR" b="0" i="1" smtClean="0">
                        <a:latin typeface="Cambria Math" panose="02040503050406030204" pitchFamily="18" charset="0"/>
                      </a:rPr>
                      <m:t>𝑁</m:t>
                    </m:r>
                  </m:oMath>
                </a14:m>
                <a:r>
                  <a:rPr lang="pt-BR" dirty="0"/>
                  <a:t>.</a:t>
                </a:r>
              </a:p>
              <a:p>
                <a:r>
                  <a:rPr lang="pt-BR" dirty="0"/>
                  <a:t>Portanto, por ser flexível, é a </a:t>
                </a:r>
                <a:r>
                  <a:rPr lang="pt-BR" b="1" i="1" dirty="0">
                    <a:solidFill>
                      <a:srgbClr val="00B050"/>
                    </a:solidFill>
                  </a:rPr>
                  <a:t>versão mais usada no treinamento de redes neurais</a:t>
                </a:r>
                <a:r>
                  <a:rPr lang="pt-BR" dirty="0"/>
                  <a:t>.</a:t>
                </a:r>
              </a:p>
            </p:txBody>
          </p:sp>
        </mc:Choice>
        <mc:Fallback>
          <p:sp>
            <p:nvSpPr>
              <p:cNvPr id="3" name="Espaço Reservado para Conteúdo 2">
                <a:extLst>
                  <a:ext uri="{FF2B5EF4-FFF2-40B4-BE49-F238E27FC236}">
                    <a16:creationId xmlns:a16="http://schemas.microsoft.com/office/drawing/2014/main" id="{F7AC0EF6-98AD-3BF4-053F-55150437291C}"/>
                  </a:ext>
                </a:extLst>
              </p:cNvPr>
              <p:cNvSpPr>
                <a:spLocks noGrp="1" noRot="1" noChangeAspect="1" noMove="1" noResize="1" noEditPoints="1" noAdjustHandles="1" noChangeArrowheads="1" noChangeShapeType="1" noTextEdit="1"/>
              </p:cNvSpPr>
              <p:nvPr>
                <p:ph idx="1"/>
              </p:nvPr>
            </p:nvSpPr>
            <p:spPr>
              <a:xfrm>
                <a:off x="838200" y="1825624"/>
                <a:ext cx="11188700" cy="5032375"/>
              </a:xfrm>
              <a:blipFill>
                <a:blip r:embed="rId2"/>
                <a:stretch>
                  <a:fillRect l="-981" r="-654"/>
                </a:stretch>
              </a:blipFill>
            </p:spPr>
            <p:txBody>
              <a:bodyPr/>
              <a:lstStyle/>
              <a:p>
                <a:r>
                  <a:rPr lang="pt-BR">
                    <a:noFill/>
                  </a:rPr>
                  <a:t> </a:t>
                </a:r>
              </a:p>
            </p:txBody>
          </p:sp>
        </mc:Fallback>
      </mc:AlternateContent>
    </p:spTree>
    <p:extLst>
      <p:ext uri="{BB962C8B-B14F-4D97-AF65-F5344CB8AC3E}">
        <p14:creationId xmlns:p14="http://schemas.microsoft.com/office/powerpoint/2010/main" val="324317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EDE67-081C-D72E-B39C-B03A5DF6406A}"/>
              </a:ext>
            </a:extLst>
          </p:cNvPr>
          <p:cNvSpPr>
            <a:spLocks noGrp="1"/>
          </p:cNvSpPr>
          <p:nvPr>
            <p:ph type="title"/>
          </p:nvPr>
        </p:nvSpPr>
        <p:spPr/>
        <p:txBody>
          <a:bodyPr/>
          <a:lstStyle/>
          <a:p>
            <a:r>
              <a:rPr lang="pt-BR" dirty="0"/>
              <a:t>Características do GD em mini-lotes</a:t>
            </a:r>
          </a:p>
        </p:txBody>
      </p:sp>
      <p:sp>
        <p:nvSpPr>
          <p:cNvPr id="3" name="Espaço Reservado para Conteúdo 2">
            <a:extLst>
              <a:ext uri="{FF2B5EF4-FFF2-40B4-BE49-F238E27FC236}">
                <a16:creationId xmlns:a16="http://schemas.microsoft.com/office/drawing/2014/main" id="{1E63B2AC-3192-E390-0814-21A3EB06B92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4026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9289A-08C3-3798-122E-A16F13870CA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A545DAE-9E41-DC20-A916-C5CBB050D3FA}"/>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9542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5B3217-6D7D-46D4-8470-B8BFF696C9D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7570D51-E259-DABC-34B2-849D33D696F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4385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349"/>
            <a:ext cx="10515600" cy="702519"/>
          </a:xfrm>
        </p:spPr>
        <p:txBody>
          <a:bodyPr>
            <a:normAutofit/>
          </a:bodyPr>
          <a:lstStyle/>
          <a:p>
            <a:r>
              <a:rPr lang="en-US" dirty="0" err="1"/>
              <a:t>Exemplo</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995963"/>
                <a:ext cx="9117568" cy="5834741"/>
              </a:xfrm>
            </p:spPr>
            <p:txBody>
              <a:bodyPr>
                <a:normAutofit fontScale="92500" lnSpcReduction="10000"/>
              </a:bodyPr>
              <a:lstStyle/>
              <a:p>
                <a:r>
                  <a:rPr lang="en-US" dirty="0"/>
                  <a:t>Usaremos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r>
                      <a:rPr lang="en-US" sz="2600" b="0" i="1" smtClean="0">
                        <a:latin typeface="Cambria Math" panose="02040503050406030204" pitchFamily="18" charset="0"/>
                      </a:rPr>
                      <m:t>= </m:t>
                    </m:r>
                    <m:r>
                      <a:rPr lang="en-US" sz="2600" b="0" i="1" smtClean="0">
                        <a:latin typeface="Cambria Math" panose="02040503050406030204" pitchFamily="18" charset="0"/>
                      </a:rPr>
                      <m:t>h</m:t>
                    </m:r>
                    <m:d>
                      <m:dPr>
                        <m:ctrlPr>
                          <a:rPr lang="en-US" sz="2600" b="0" i="1" smtClean="0">
                            <a:latin typeface="Cambria Math" panose="02040503050406030204" pitchFamily="18" charset="0"/>
                          </a:rPr>
                        </m:ctrlPr>
                      </m:dPr>
                      <m:e>
                        <m:r>
                          <a:rPr lang="pt-BR" sz="2600" b="1" i="1" smtClean="0">
                            <a:latin typeface="Cambria Math" panose="02040503050406030204" pitchFamily="18" charset="0"/>
                          </a:rPr>
                          <m:t>𝒙</m:t>
                        </m:r>
                        <m:d>
                          <m:dPr>
                            <m:ctrlPr>
                              <a:rPr lang="en-US" sz="2600" b="0" i="1" smtClean="0">
                                <a:latin typeface="Cambria Math" panose="02040503050406030204" pitchFamily="18" charset="0"/>
                              </a:rPr>
                            </m:ctrlPr>
                          </m:dPr>
                          <m:e>
                            <m:r>
                              <a:rPr lang="pt-BR" sz="2600" b="0" i="1" smtClean="0">
                                <a:latin typeface="Cambria Math" panose="02040503050406030204" pitchFamily="18" charset="0"/>
                              </a:rPr>
                              <m:t>𝑛</m:t>
                            </m:r>
                          </m:e>
                        </m:d>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b="0" i="1" smtClean="0">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b="0" i="1" smtClean="0">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oMath>
                </a14:m>
                <a:r>
                  <a:rPr lang="nl-BE" sz="2600" dirty="0"/>
                  <a:t>.</a:t>
                </a:r>
              </a:p>
              <a:p>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sz="2600" i="1" smtClean="0">
                            <a:latin typeface="Cambria Math" panose="02040503050406030204" pitchFamily="18" charset="0"/>
                          </a:rPr>
                        </m:ctrlPr>
                      </m:sSubPr>
                      <m:e>
                        <m:r>
                          <a:rPr lang="en-US" sz="2600" b="0" i="1" smtClean="0">
                            <a:latin typeface="Cambria Math" panose="02040503050406030204" pitchFamily="18" charset="0"/>
                          </a:rPr>
                          <m:t>𝐽</m:t>
                        </m:r>
                      </m:e>
                      <m:sub>
                        <m:r>
                          <a:rPr lang="en-US" sz="2600" b="0" i="1" smtClean="0">
                            <a:latin typeface="Cambria Math" panose="02040503050406030204" pitchFamily="18" charset="0"/>
                          </a:rPr>
                          <m:t>𝑒</m:t>
                        </m:r>
                      </m:sub>
                    </m:sSub>
                    <m:d>
                      <m:dPr>
                        <m:ctrlPr>
                          <a:rPr lang="en-US" sz="2600" b="0" i="1" smtClean="0">
                            <a:latin typeface="Cambria Math" panose="02040503050406030204" pitchFamily="18" charset="0"/>
                          </a:rPr>
                        </m:ctrlPr>
                      </m:dPr>
                      <m:e>
                        <m:r>
                          <a:rPr lang="pt-BR" sz="2600" b="1" i="1">
                            <a:latin typeface="Cambria Math" panose="02040503050406030204" pitchFamily="18" charset="0"/>
                            <a:ea typeface="Cambria Math" panose="02040503050406030204" pitchFamily="18" charset="0"/>
                          </a:rPr>
                          <m:t>𝒂</m:t>
                        </m:r>
                      </m:e>
                    </m:d>
                    <m:r>
                      <a:rPr lang="en-US" sz="2600" b="0" i="1" smtClean="0">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a:rPr lang="pt-BR" sz="2600" b="0" i="1" smtClean="0">
                            <a:latin typeface="Cambria Math" panose="02040503050406030204" pitchFamily="18" charset="0"/>
                          </a:rPr>
                          <m:t>𝑛</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sSup>
                          <m:sSupPr>
                            <m:ctrlPr>
                              <a:rPr lang="pt-BR" sz="2600" i="1" smtClean="0">
                                <a:latin typeface="Cambria Math" panose="02040503050406030204" pitchFamily="18" charset="0"/>
                              </a:rPr>
                            </m:ctrlPr>
                          </m:sSupPr>
                          <m:e>
                            <m:d>
                              <m:dPr>
                                <m:begChr m:val="["/>
                                <m:endChr m:val="]"/>
                                <m:ctrlPr>
                                  <a:rPr lang="pt-BR" sz="2600" i="1" smtClean="0">
                                    <a:latin typeface="Cambria Math" panose="02040503050406030204" pitchFamily="18" charset="0"/>
                                  </a:rPr>
                                </m:ctrlPr>
                              </m:dPr>
                              <m:e>
                                <m:r>
                                  <a:rPr lang="pt-BR" sz="2600" i="1">
                                    <a:latin typeface="Cambria Math" panose="02040503050406030204" pitchFamily="18" charset="0"/>
                                  </a:rPr>
                                  <m:t>𝑦</m:t>
                                </m:r>
                                <m:d>
                                  <m:dPr>
                                    <m:ctrlPr>
                                      <a:rPr lang="en-US" sz="2600" i="1">
                                        <a:latin typeface="Cambria Math" panose="02040503050406030204" pitchFamily="18" charset="0"/>
                                      </a:rPr>
                                    </m:ctrlPr>
                                  </m:dPr>
                                  <m:e>
                                    <m:r>
                                      <a:rPr lang="pt-BR" sz="2600" i="1">
                                        <a:latin typeface="Cambria Math" panose="02040503050406030204" pitchFamily="18" charset="0"/>
                                      </a:rPr>
                                      <m:t>𝑛</m:t>
                                    </m:r>
                                  </m:e>
                                </m:d>
                                <m:r>
                                  <a:rPr lang="pt-BR" sz="2600" i="1" dirty="0">
                                    <a:latin typeface="Cambria Math" panose="02040503050406030204" pitchFamily="18" charset="0"/>
                                  </a:rPr>
                                  <m:t>−</m:t>
                                </m:r>
                                <m:d>
                                  <m:dPr>
                                    <m:ctrlPr>
                                      <a:rPr lang="pt-BR" sz="2600" i="1" dirty="0"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1</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pt-BR" sz="2600" i="1">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pt-BR" sz="2600" i="1">
                                            <a:latin typeface="Cambria Math" panose="02040503050406030204" pitchFamily="18" charset="0"/>
                                          </a:rPr>
                                          <m:t>2</m:t>
                                        </m:r>
                                      </m:sub>
                                    </m:sSub>
                                    <m:d>
                                      <m:dPr>
                                        <m:ctrlPr>
                                          <a:rPr lang="en-US" sz="2600" i="1">
                                            <a:latin typeface="Cambria Math" panose="02040503050406030204" pitchFamily="18" charset="0"/>
                                          </a:rPr>
                                        </m:ctrlPr>
                                      </m:dPr>
                                      <m:e>
                                        <m:r>
                                          <a:rPr lang="pt-BR" sz="2600" b="0" i="1" smtClean="0">
                                            <a:latin typeface="Cambria Math" panose="02040503050406030204" pitchFamily="18" charset="0"/>
                                          </a:rPr>
                                          <m:t>𝑛</m:t>
                                        </m:r>
                                      </m:e>
                                    </m:d>
                                  </m:e>
                                </m:d>
                              </m:e>
                            </m:d>
                          </m:e>
                          <m:sup>
                            <m:r>
                              <a:rPr lang="pt-BR" sz="2600" b="0" i="1" smtClean="0">
                                <a:latin typeface="Cambria Math" panose="02040503050406030204" pitchFamily="18" charset="0"/>
                              </a:rPr>
                              <m:t>2</m:t>
                            </m:r>
                          </m:sup>
                        </m:sSup>
                      </m:e>
                    </m:nary>
                  </m:oMath>
                </a14:m>
                <a:r>
                  <a:rPr lang="nl-BE" sz="2600" dirty="0"/>
                  <a:t>.</a:t>
                </a:r>
              </a:p>
              <a:p>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b="0" i="1" smtClean="0">
                                  <a:latin typeface="Cambria Math" panose="02040503050406030204" pitchFamily="18" charset="0"/>
                                </a:rPr>
                                <m:t>𝑘</m:t>
                              </m:r>
                            </m:sub>
                          </m:sSub>
                        </m:den>
                      </m:f>
                      <m:r>
                        <a:rPr lang="en-US" sz="2400" b="0" i="1" smtClean="0">
                          <a:latin typeface="Cambria Math" panose="02040503050406030204" pitchFamily="18" charset="0"/>
                        </a:rPr>
                        <m:t>=−</m:t>
                      </m:r>
                      <m:f>
                        <m:fPr>
                          <m:ctrlPr>
                            <a:rPr lang="pt-BR" sz="2400" i="1">
                              <a:latin typeface="Cambria Math" panose="02040503050406030204" pitchFamily="18" charset="0"/>
                            </a:rPr>
                          </m:ctrlPr>
                        </m:fPr>
                        <m:num>
                          <m:r>
                            <a:rPr lang="en-US" sz="2400" b="0" i="1" smtClean="0">
                              <a:latin typeface="Cambria Math" panose="02040503050406030204" pitchFamily="18" charset="0"/>
                            </a:rPr>
                            <m:t>2</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b="0" i="1" smtClean="0">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r>
                                    <a:rPr lang="pt-BR"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d>
                            </m:e>
                          </m:d>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b="0" i="1" smtClean="0">
                                  <a:latin typeface="Cambria Math" panose="02040503050406030204" pitchFamily="18" charset="0"/>
                                </a:rPr>
                                <m:t>𝑘</m:t>
                              </m:r>
                            </m:sub>
                          </m:sSub>
                          <m:d>
                            <m:dPr>
                              <m:ctrlPr>
                                <a:rPr lang="en-US" sz="2400" i="1">
                                  <a:latin typeface="Cambria Math" panose="02040503050406030204" pitchFamily="18" charset="0"/>
                                </a:rPr>
                              </m:ctrlPr>
                            </m:dPr>
                            <m:e>
                              <m:r>
                                <a:rPr lang="pt-BR" sz="2400" b="0" i="1" smtClean="0">
                                  <a:latin typeface="Cambria Math" panose="02040503050406030204" pitchFamily="18" charset="0"/>
                                </a:rPr>
                                <m:t>𝑛</m:t>
                              </m:r>
                            </m:e>
                          </m:d>
                        </m:e>
                      </m:nary>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=1,2</m:t>
                      </m:r>
                    </m:oMath>
                  </m:oMathPara>
                </a14:m>
                <a:endParaRPr lang="en-US" sz="2400" i="1" dirty="0"/>
              </a:p>
              <a:p>
                <a:r>
                  <a:rPr lang="en-US" dirty="0"/>
                  <a:t>A </a:t>
                </a:r>
                <a:r>
                  <a:rPr lang="en-US" b="1" i="1" dirty="0" err="1"/>
                  <a:t>equação</a:t>
                </a:r>
                <a:r>
                  <a:rPr lang="en-US" b="1" i="1" dirty="0"/>
                  <a:t> de </a:t>
                </a:r>
                <a:r>
                  <a:rPr lang="en-US" b="1" i="1" dirty="0" err="1"/>
                  <a:t>atualização</a:t>
                </a:r>
                <a:r>
                  <a:rPr lang="en-US" b="1" i="1" dirty="0"/>
                  <a:t> </a:t>
                </a:r>
                <a:r>
                  <a:rPr lang="en-US" dirty="0"/>
                  <a:t>dos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m:rPr>
                        <m:sty m:val="p"/>
                      </m:rPr>
                      <a:rPr lang="pt-BR">
                        <a:latin typeface="Cambria Math" panose="02040503050406030204" pitchFamily="18" charset="0"/>
                      </a:rPr>
                      <m:t>e</m:t>
                    </m:r>
                    <m:r>
                      <a:rPr lang="pt-BR" i="1">
                        <a:latin typeface="Cambria Math" panose="02040503050406030204" pitchFamily="18" charset="0"/>
                      </a:rPr>
                      <m:t> 2</m:t>
                    </m:r>
                  </m:oMath>
                </a14:m>
                <a:r>
                  <a:rPr lang="nl-BE" dirty="0"/>
                  <a:t> é dada por</a:t>
                </a:r>
                <a:endParaRPr lang="en-US" i="1" dirty="0"/>
              </a:p>
              <a:p>
                <a:pPr marL="0" indent="0" algn="ctr">
                  <a:buNone/>
                </a:pPr>
                <a14:m>
                  <m:oMathPara xmlns:m="http://schemas.openxmlformats.org/officeDocument/2006/math">
                    <m:oMathParaPr>
                      <m:jc m:val="centerGroup"/>
                    </m:oMathParaPr>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f>
                        <m:fPr>
                          <m:ctrlPr>
                            <a:rPr lang="pt-BR" sz="2400" i="1">
                              <a:latin typeface="Cambria Math" panose="02040503050406030204" pitchFamily="18" charset="0"/>
                              <a:ea typeface="Cambria Math" panose="02040503050406030204" pitchFamily="18" charset="0"/>
                            </a:rPr>
                          </m:ctrlPr>
                        </m:fPr>
                        <m:num>
                          <m:r>
                            <a:rPr lang="pt-BR"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𝐽</m:t>
                              </m:r>
                            </m:e>
                            <m:sub>
                              <m:r>
                                <a:rPr lang="pt-BR" sz="2400" i="1">
                                  <a:latin typeface="Cambria Math" panose="02040503050406030204" pitchFamily="18" charset="0"/>
                                  <a:ea typeface="Cambria Math" panose="02040503050406030204" pitchFamily="18" charset="0"/>
                                </a:rPr>
                                <m:t>𝑒</m:t>
                              </m:r>
                            </m:sub>
                          </m:sSub>
                          <m:d>
                            <m:dPr>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ea typeface="Cambria Math" panose="02040503050406030204" pitchFamily="18" charset="0"/>
                                </a:rPr>
                                <m:t>𝒂</m:t>
                              </m:r>
                            </m:e>
                          </m:d>
                        </m:num>
                        <m:den>
                          <m:r>
                            <a:rPr lang="pt-BR" sz="2400" i="1">
                              <a:latin typeface="Cambria Math" panose="02040503050406030204" pitchFamily="18" charset="0"/>
                              <a:ea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den>
                      </m:f>
                    </m:oMath>
                  </m:oMathPara>
                </a14:m>
                <a:endParaRPr lang="nl-BE" sz="2400" dirty="0"/>
              </a:p>
              <a:p>
                <a:pPr marL="0" indent="0" algn="ctr">
                  <a:buNone/>
                </a:pPr>
                <a14:m>
                  <m:oMath xmlns:m="http://schemas.openxmlformats.org/officeDocument/2006/math">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a:latin typeface="Cambria Math" panose="02040503050406030204" pitchFamily="18" charset="0"/>
                      </a:rPr>
                      <m:t>=</m:t>
                    </m:r>
                    <m:sSub>
                      <m:sSubPr>
                        <m:ctrlPr>
                          <a:rPr lang="nl-BE"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d>
                          <m:dPr>
                            <m:begChr m:val="["/>
                            <m:endChr m:val="]"/>
                            <m:ctrlPr>
                              <a:rPr lang="pt-BR" sz="2400" i="1">
                                <a:latin typeface="Cambria Math" panose="02040503050406030204" pitchFamily="18" charset="0"/>
                              </a:rPr>
                            </m:ctrlPr>
                          </m:dPr>
                          <m:e>
                            <m:r>
                              <a:rPr lang="pt-BR" sz="2400" i="1">
                                <a:latin typeface="Cambria Math" panose="02040503050406030204" pitchFamily="18" charset="0"/>
                              </a:rPr>
                              <m:t>𝑦</m:t>
                            </m:r>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dirty="0">
                                <a:latin typeface="Cambria Math" panose="02040503050406030204" pitchFamily="18" charset="0"/>
                              </a:rPr>
                              <m:t>−</m:t>
                            </m:r>
                            <m:d>
                              <m:dPr>
                                <m:ctrlPr>
                                  <a:rPr lang="pt-BR"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1</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pt-BR"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pt-BR" sz="2400" i="1">
                                        <a:latin typeface="Cambria Math" panose="02040503050406030204" pitchFamily="18" charset="0"/>
                                      </a:rPr>
                                      <m:t>2</m:t>
                                    </m:r>
                                  </m:sub>
                                </m:sSub>
                                <m:d>
                                  <m:dPr>
                                    <m:ctrlPr>
                                      <a:rPr lang="en-US" sz="2400" i="1">
                                        <a:latin typeface="Cambria Math" panose="02040503050406030204" pitchFamily="18" charset="0"/>
                                      </a:rPr>
                                    </m:ctrlPr>
                                  </m:dPr>
                                  <m:e>
                                    <m:r>
                                      <a:rPr lang="pt-BR" sz="2400" i="1">
                                        <a:latin typeface="Cambria Math" panose="02040503050406030204" pitchFamily="18" charset="0"/>
                                      </a:rPr>
                                      <m:t>𝑛</m:t>
                                    </m:r>
                                  </m:e>
                                </m:d>
                              </m:e>
                            </m:d>
                          </m:e>
                        </m:d>
                      </m:e>
                    </m:nary>
                    <m:sSub>
                      <m:sSubPr>
                        <m:ctrlPr>
                          <a:rPr lang="en-US"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oMath>
                </a14:m>
                <a:r>
                  <a:rPr lang="nl-BE" sz="2400" dirty="0"/>
                  <a:t>,  </a:t>
                </a:r>
                <a14:m>
                  <m:oMath xmlns:m="http://schemas.openxmlformats.org/officeDocument/2006/math">
                    <m:r>
                      <a:rPr lang="pt-BR" sz="2400" i="1">
                        <a:latin typeface="Cambria Math" panose="02040503050406030204" pitchFamily="18" charset="0"/>
                      </a:rPr>
                      <m:t>𝑘</m:t>
                    </m:r>
                    <m:r>
                      <a:rPr lang="pt-BR" sz="2400" i="1">
                        <a:latin typeface="Cambria Math" panose="02040503050406030204" pitchFamily="18" charset="0"/>
                      </a:rPr>
                      <m:t>=1,2</m:t>
                    </m:r>
                    <m:r>
                      <a:rPr lang="pt-BR" sz="2400">
                        <a:latin typeface="Cambria Math" panose="02040503050406030204" pitchFamily="18" charset="0"/>
                      </a:rPr>
                      <m:t>.</m:t>
                    </m:r>
                  </m:oMath>
                </a14:m>
                <a:endParaRPr lang="en-US" sz="2400" dirty="0"/>
              </a:p>
              <a:p>
                <a:r>
                  <a:rPr lang="en-US" dirty="0" err="1"/>
                  <a:t>Por</a:t>
                </a:r>
                <a:r>
                  <a:rPr lang="en-US" dirty="0"/>
                  <a:t> </a:t>
                </a:r>
                <a:r>
                  <a:rPr lang="en-US" dirty="0" err="1"/>
                  <a:t>ser</a:t>
                </a:r>
                <a:r>
                  <a:rPr lang="en-US" dirty="0"/>
                  <a:t> </a:t>
                </a:r>
                <a:r>
                  <a:rPr lang="en-US" dirty="0" err="1"/>
                  <a:t>constante</a:t>
                </a:r>
                <a:r>
                  <a:rPr lang="en-US" dirty="0"/>
                  <a:t>, o </a:t>
                </a:r>
                <a:r>
                  <a:rPr lang="en-US" dirty="0" err="1"/>
                  <a:t>termo</a:t>
                </a:r>
                <a:r>
                  <a:rPr lang="en-US" dirty="0"/>
                  <a:t> </a:t>
                </a:r>
                <a14:m>
                  <m:oMath xmlns:m="http://schemas.openxmlformats.org/officeDocument/2006/math">
                    <m:f>
                      <m:fPr>
                        <m:type m:val="lin"/>
                        <m:ctrlPr>
                          <a:rPr lang="en-US" sz="2200" i="1" smtClean="0">
                            <a:latin typeface="Cambria Math" panose="02040503050406030204" pitchFamily="18" charset="0"/>
                          </a:rPr>
                        </m:ctrlPr>
                      </m:fPr>
                      <m:num>
                        <m:r>
                          <a:rPr lang="pt-BR" sz="2200" b="0" i="1" smtClean="0">
                            <a:latin typeface="Cambria Math" panose="02040503050406030204" pitchFamily="18" charset="0"/>
                          </a:rPr>
                          <m:t>2</m:t>
                        </m:r>
                      </m:num>
                      <m:den>
                        <m:r>
                          <a:rPr lang="pt-BR" sz="2200" b="0" i="1" smtClean="0">
                            <a:latin typeface="Cambria Math" panose="02040503050406030204" pitchFamily="18" charset="0"/>
                          </a:rPr>
                          <m:t>𝑁</m:t>
                        </m:r>
                      </m:den>
                    </m:f>
                  </m:oMath>
                </a14:m>
                <a:r>
                  <a:rPr lang="en-US" dirty="0"/>
                  <a:t> pode </a:t>
                </a:r>
                <a:r>
                  <a:rPr lang="en-US" dirty="0" err="1"/>
                  <a:t>ser</a:t>
                </a:r>
                <a:r>
                  <a:rPr lang="en-US" dirty="0"/>
                  <a:t> </a:t>
                </a:r>
                <a:r>
                  <a:rPr lang="en-US" dirty="0" err="1"/>
                  <a:t>absorvido</a:t>
                </a:r>
                <a:r>
                  <a:rPr lang="en-US" dirty="0"/>
                  <a:t> </a:t>
                </a:r>
                <a:r>
                  <a:rPr lang="en-US" dirty="0" err="1"/>
                  <a:t>por</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pt-BR" dirty="0"/>
                  <a:t>Forma matricial da equação de atualização: </a:t>
                </a:r>
                <a14:m>
                  <m:oMath xmlns:m="http://schemas.openxmlformats.org/officeDocument/2006/math">
                    <m:r>
                      <a:rPr lang="pt-BR" sz="2400" b="1" i="1">
                        <a:latin typeface="Cambria Math" panose="02040503050406030204" pitchFamily="18" charset="0"/>
                      </a:rPr>
                      <m:t>𝒂</m:t>
                    </m:r>
                    <m:r>
                      <a:rPr lang="pt-BR" sz="2400" i="1">
                        <a:latin typeface="Cambria Math" panose="02040503050406030204" pitchFamily="18" charset="0"/>
                      </a:rPr>
                      <m:t>=</m:t>
                    </m:r>
                    <m:r>
                      <a:rPr lang="pt-BR" sz="2400" b="1" i="1">
                        <a:latin typeface="Cambria Math" panose="02040503050406030204" pitchFamily="18" charset="0"/>
                      </a:rPr>
                      <m:t>𝒂</m:t>
                    </m:r>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𝛼</m:t>
                    </m:r>
                    <m:sSup>
                      <m:sSupPr>
                        <m:ctrlPr>
                          <a:rPr lang="pt-BR" sz="2400" i="1">
                            <a:latin typeface="Cambria Math" panose="02040503050406030204" pitchFamily="18" charset="0"/>
                            <a:ea typeface="Cambria Math" panose="02040503050406030204" pitchFamily="18" charset="0"/>
                          </a:rPr>
                        </m:ctrlPr>
                      </m:sSupPr>
                      <m:e>
                        <m:r>
                          <a:rPr lang="pt-BR" sz="2400" b="1" i="1">
                            <a:latin typeface="Cambria Math" panose="02040503050406030204" pitchFamily="18" charset="0"/>
                            <a:ea typeface="Cambria Math" panose="02040503050406030204" pitchFamily="18" charset="0"/>
                          </a:rPr>
                          <m:t>𝑿</m:t>
                        </m:r>
                      </m:e>
                      <m:sup>
                        <m:r>
                          <a:rPr lang="pt-BR" sz="2400" i="1">
                            <a:latin typeface="Cambria Math" panose="02040503050406030204" pitchFamily="18" charset="0"/>
                            <a:ea typeface="Cambria Math" panose="02040503050406030204" pitchFamily="18" charset="0"/>
                          </a:rPr>
                          <m:t>𝑇</m:t>
                        </m:r>
                      </m:sup>
                    </m:sSup>
                    <m:r>
                      <a:rPr lang="pt-BR" sz="2400"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𝒚</m:t>
                    </m:r>
                    <m:r>
                      <a:rPr lang="pt-BR" sz="2400" i="1">
                        <a:latin typeface="Cambria Math" panose="02040503050406030204" pitchFamily="18" charset="0"/>
                        <a:ea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b="1" i="1">
                            <a:latin typeface="Cambria Math" panose="02040503050406030204" pitchFamily="18" charset="0"/>
                            <a:ea typeface="Cambria Math" panose="02040503050406030204" pitchFamily="18" charset="0"/>
                          </a:rPr>
                          <m:t>𝒚</m:t>
                        </m:r>
                      </m:e>
                    </m:acc>
                    <m:r>
                      <a:rPr lang="pt-BR" sz="2400" i="1">
                        <a:latin typeface="Cambria Math" panose="02040503050406030204" pitchFamily="18" charset="0"/>
                        <a:ea typeface="Cambria Math" panose="02040503050406030204" pitchFamily="18" charset="0"/>
                      </a:rPr>
                      <m:t>)</m:t>
                    </m:r>
                  </m:oMath>
                </a14:m>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995963"/>
                <a:ext cx="9117568" cy="5834741"/>
              </a:xfrm>
              <a:blipFill rotWithShape="0">
                <a:blip r:embed="rId3"/>
                <a:stretch>
                  <a:fillRect l="-1070" t="-2088"/>
                </a:stretch>
              </a:blipFill>
            </p:spPr>
            <p:txBody>
              <a:bodyPr/>
              <a:lstStyle/>
              <a:p>
                <a:r>
                  <a:rPr lang="pt-BR">
                    <a:noFill/>
                  </a:rPr>
                  <a:t> </a:t>
                </a:r>
              </a:p>
            </p:txBody>
          </p:sp>
        </mc:Fallback>
      </mc:AlternateContent>
      <p:sp>
        <p:nvSpPr>
          <p:cNvPr id="5" name="TextBox 4"/>
          <p:cNvSpPr txBox="1"/>
          <p:nvPr/>
        </p:nvSpPr>
        <p:spPr>
          <a:xfrm>
            <a:off x="3791823" y="320741"/>
            <a:ext cx="5303841" cy="307777"/>
          </a:xfrm>
          <a:prstGeom prst="rect">
            <a:avLst/>
          </a:prstGeom>
          <a:noFill/>
        </p:spPr>
        <p:txBody>
          <a:bodyPr wrap="square" rtlCol="0">
            <a:spAutoFit/>
          </a:bodyPr>
          <a:lstStyle/>
          <a:p>
            <a:r>
              <a:rPr lang="pt-BR" sz="1400" u="sng" dirty="0">
                <a:solidFill>
                  <a:srgbClr val="00B0F0"/>
                </a:solidFill>
                <a:hlinkClick r:id="rId4"/>
              </a:rPr>
              <a:t>Exemplo: exemplo_regressao_linear_gradiente_descendente.ipynb</a:t>
            </a:r>
            <a:endParaRPr lang="pt-BR" sz="1400" u="sng" dirty="0">
              <a:solidFill>
                <a:srgbClr val="00B0F0"/>
              </a:solidFill>
            </a:endParaRPr>
          </a:p>
        </p:txBody>
      </p:sp>
      <p:sp>
        <p:nvSpPr>
          <p:cNvPr id="3" name="Rectangle 2"/>
          <p:cNvSpPr/>
          <p:nvPr/>
        </p:nvSpPr>
        <p:spPr>
          <a:xfrm>
            <a:off x="8592065" y="2303607"/>
            <a:ext cx="1363703" cy="1015663"/>
          </a:xfrm>
          <a:prstGeom prst="rect">
            <a:avLst/>
          </a:prstGeom>
          <a:noFill/>
        </p:spPr>
        <p:txBody>
          <a:bodyPr wrap="square" rtlCol="0">
            <a:spAutoFit/>
          </a:bodyPr>
          <a:lstStyle/>
          <a:p>
            <a:pPr algn="ctr"/>
            <a:r>
              <a:rPr lang="pt-BR" sz="1200" dirty="0"/>
              <a:t>Superfície de contorno com o caminho feito pelo algoritmo até a convergência.</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843" t="25952" r="25493" b="22204"/>
          <a:stretch/>
        </p:blipFill>
        <p:spPr>
          <a:xfrm>
            <a:off x="9284199" y="28267"/>
            <a:ext cx="2857170" cy="2157259"/>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867" t="11756" r="9456" b="3405"/>
          <a:stretch/>
        </p:blipFill>
        <p:spPr>
          <a:xfrm>
            <a:off x="9801020" y="2290763"/>
            <a:ext cx="2340349" cy="2214069"/>
          </a:xfrm>
          <a:prstGeom prst="rect">
            <a:avLst/>
          </a:prstGeom>
        </p:spPr>
      </p:pic>
      <p:cxnSp>
        <p:nvCxnSpPr>
          <p:cNvPr id="7" name="Straight Arrow Connector 6"/>
          <p:cNvCxnSpPr>
            <a:stCxn id="3" idx="2"/>
          </p:cNvCxnSpPr>
          <p:nvPr/>
        </p:nvCxnSpPr>
        <p:spPr>
          <a:xfrm>
            <a:off x="9273917" y="3319270"/>
            <a:ext cx="1164311" cy="536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974" t="11775" r="8994" b="3675"/>
          <a:stretch/>
        </p:blipFill>
        <p:spPr>
          <a:xfrm>
            <a:off x="9801020" y="4609362"/>
            <a:ext cx="2356208" cy="2237618"/>
          </a:xfrm>
          <a:prstGeom prst="rect">
            <a:avLst/>
          </a:prstGeom>
        </p:spPr>
      </p:pic>
      <p:cxnSp>
        <p:nvCxnSpPr>
          <p:cNvPr id="14" name="Straight Arrow Connector 13"/>
          <p:cNvCxnSpPr>
            <a:stCxn id="13" idx="2"/>
          </p:cNvCxnSpPr>
          <p:nvPr/>
        </p:nvCxnSpPr>
        <p:spPr>
          <a:xfrm flipH="1">
            <a:off x="10731434" y="5566325"/>
            <a:ext cx="622366" cy="570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731434" y="4735328"/>
            <a:ext cx="1244731" cy="830997"/>
          </a:xfrm>
          <a:prstGeom prst="rect">
            <a:avLst/>
          </a:prstGeom>
          <a:noFill/>
        </p:spPr>
        <p:txBody>
          <a:bodyPr wrap="square" rtlCol="0">
            <a:spAutoFit/>
          </a:bodyPr>
          <a:lstStyle/>
          <a:p>
            <a:pPr algn="ctr"/>
            <a:r>
              <a:rPr lang="pt-BR" sz="1200" dirty="0"/>
              <a:t>Curva do EQM em função do número de iterações.</a:t>
            </a:r>
          </a:p>
        </p:txBody>
      </p:sp>
    </p:spTree>
    <p:extLst>
      <p:ext uri="{BB962C8B-B14F-4D97-AF65-F5344CB8AC3E}">
        <p14:creationId xmlns:p14="http://schemas.microsoft.com/office/powerpoint/2010/main" val="306982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Versões do Gradiente Descendente</a:t>
            </a:r>
            <a:endParaRPr lang="en-US" dirty="0"/>
          </a:p>
        </p:txBody>
      </p:sp>
      <p:sp>
        <p:nvSpPr>
          <p:cNvPr id="3" name="Espaço Reservado para Conteúdo 2"/>
          <p:cNvSpPr>
            <a:spLocks noGrp="1"/>
          </p:cNvSpPr>
          <p:nvPr>
            <p:ph idx="1"/>
          </p:nvPr>
        </p:nvSpPr>
        <p:spPr>
          <a:xfrm>
            <a:off x="838200" y="1825625"/>
            <a:ext cx="11173178" cy="4812242"/>
          </a:xfrm>
        </p:spPr>
        <p:txBody>
          <a:bodyPr/>
          <a:lstStyle/>
          <a:p>
            <a:r>
              <a:rPr lang="pt-BR" dirty="0"/>
              <a:t>Existem três versões diferentes para a implementação do algoritmo do gradiente descendente: </a:t>
            </a:r>
          </a:p>
          <a:p>
            <a:pPr lvl="1">
              <a:buFont typeface="Wingdings" panose="05000000000000000000" pitchFamily="2" charset="2"/>
              <a:buChar char="§"/>
            </a:pPr>
            <a:r>
              <a:rPr lang="pt-BR" b="1" dirty="0"/>
              <a:t>Batelada</a:t>
            </a:r>
            <a:r>
              <a:rPr lang="pt-BR" dirty="0"/>
              <a:t>: usa todas as amostras do conjunto de treinamento para calcular o vetor gradiente (versão que acabamos de ver).</a:t>
            </a:r>
          </a:p>
          <a:p>
            <a:pPr lvl="1">
              <a:buFont typeface="Wingdings" panose="05000000000000000000" pitchFamily="2" charset="2"/>
              <a:buChar char="§"/>
            </a:pPr>
            <a:r>
              <a:rPr lang="pt-BR" b="1" dirty="0"/>
              <a:t>Estocástico</a:t>
            </a:r>
            <a:r>
              <a:rPr lang="pt-BR" dirty="0"/>
              <a:t>: usa apenas uma amostra do conjunto de treinamento para estimar o vetor gradiente.</a:t>
            </a:r>
          </a:p>
          <a:p>
            <a:pPr lvl="1">
              <a:buFont typeface="Wingdings" panose="05000000000000000000" pitchFamily="2" charset="2"/>
              <a:buChar char="§"/>
            </a:pPr>
            <a:r>
              <a:rPr lang="pt-BR" b="1" dirty="0" err="1"/>
              <a:t>Mini-Batch</a:t>
            </a:r>
            <a:r>
              <a:rPr lang="pt-BR" dirty="0"/>
              <a:t>: usa um subconjunto de amostras do conjunto de treinamento para estimar o vetor gradiente.</a:t>
            </a:r>
          </a:p>
        </p:txBody>
      </p:sp>
    </p:spTree>
    <p:extLst>
      <p:ext uri="{BB962C8B-B14F-4D97-AF65-F5344CB8AC3E}">
        <p14:creationId xmlns:p14="http://schemas.microsoft.com/office/powerpoint/2010/main" val="367496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a:bodyPr>
              <a:lstStyle/>
              <a:p>
                <a:pPr algn="just"/>
                <a:r>
                  <a:rPr lang="pt-BR" b="1" dirty="0"/>
                  <a:t>Batelada </a:t>
                </a:r>
                <a:r>
                  <a:rPr lang="pt-BR" dirty="0"/>
                  <a:t>(do inglês </a:t>
                </a:r>
                <a:r>
                  <a:rPr lang="pt-BR" b="1" i="1" dirty="0"/>
                  <a:t>batch</a:t>
                </a:r>
                <a:r>
                  <a:rPr lang="pt-BR" dirty="0"/>
                  <a:t>): a cada época do algoritmo, </a:t>
                </a:r>
                <a:r>
                  <a:rPr lang="pt-BR" b="1" i="1" dirty="0"/>
                  <a:t>todos</a:t>
                </a:r>
                <a:r>
                  <a:rPr lang="pt-BR" dirty="0"/>
                  <a:t> os exemplos de treinamento são considerados no processo de treinamento do modelo. Esta versão foi a utilizada no exemplo anterior.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r>
                  <a:rPr lang="pt-BR" b="1" dirty="0"/>
                  <a:t>Características</a:t>
                </a:r>
                <a:r>
                  <a:rPr lang="pt-BR" dirty="0"/>
                  <a:t>:</a:t>
                </a:r>
              </a:p>
              <a:p>
                <a:pPr lvl="1" algn="just">
                  <a:buFont typeface="Wingdings" panose="05000000000000000000" pitchFamily="2" charset="2"/>
                  <a:buChar char="§"/>
                </a:pPr>
                <a:r>
                  <a:rPr lang="pt-BR" dirty="0"/>
                  <a:t>Utilizado quando se possui previamente todos os atributos, </a:t>
                </a:r>
                <a14:m>
                  <m:oMath xmlns:m="http://schemas.openxmlformats.org/officeDocument/2006/math">
                    <m:r>
                      <a:rPr lang="pt-BR" b="1" i="1">
                        <a:latin typeface="Cambria Math" panose="02040503050406030204" pitchFamily="18" charset="0"/>
                      </a:rPr>
                      <m:t>𝒙</m:t>
                    </m:r>
                  </m:oMath>
                </a14:m>
                <a:r>
                  <a:rPr lang="pt-BR" dirty="0"/>
                  <a:t>, e rótulos, </a:t>
                </a:r>
                <a14:m>
                  <m:oMath xmlns:m="http://schemas.openxmlformats.org/officeDocument/2006/math">
                    <m:r>
                      <a:rPr lang="pt-BR" i="1">
                        <a:latin typeface="Cambria Math" panose="02040503050406030204" pitchFamily="18" charset="0"/>
                      </a:rPr>
                      <m:t>𝑦</m:t>
                    </m:r>
                  </m:oMath>
                </a14:m>
                <a:r>
                  <a:rPr lang="pt-BR" dirty="0"/>
                  <a:t>, de treinamento.</a:t>
                </a:r>
              </a:p>
              <a:p>
                <a:pPr lvl="1" algn="just">
                  <a:buFont typeface="Wingdings" panose="05000000000000000000" pitchFamily="2" charset="2"/>
                  <a:buChar char="§"/>
                </a:pPr>
                <a:r>
                  <a:rPr lang="pt-BR" b="1" dirty="0"/>
                  <a:t>Convergência garantida</a:t>
                </a:r>
                <a:r>
                  <a:rPr lang="pt-BR" dirty="0"/>
                  <a:t>,</a:t>
                </a:r>
                <a:r>
                  <a:rPr lang="pt-BR" b="1" dirty="0"/>
                  <a:t> </a:t>
                </a:r>
                <a:r>
                  <a:rPr lang="pt-BR" dirty="0"/>
                  <a:t>dado que o passo de aprendizagem tenha o tamanho apropriado e se espere tempo suficiente.</a:t>
                </a:r>
              </a:p>
              <a:p>
                <a:pPr lvl="1" algn="just">
                  <a:buFont typeface="Wingdings" panose="05000000000000000000" pitchFamily="2" charset="2"/>
                  <a:buChar char="§"/>
                </a:pPr>
                <a:r>
                  <a:rPr lang="pt-BR" b="1" dirty="0"/>
                  <a:t>Convergência pode ser bem lenta</a:t>
                </a:r>
                <a:r>
                  <a:rPr lang="pt-BR" dirty="0"/>
                  <a:t>, dado que o modelo é apresentado a todos os exemplos a cada época.</a:t>
                </a:r>
              </a:p>
              <a:p>
                <a:pPr lvl="1" algn="just">
                  <a:buFont typeface="Wingdings" panose="05000000000000000000" pitchFamily="2" charset="2"/>
                  <a:buChar char="§"/>
                </a:pPr>
                <a:r>
                  <a:rPr lang="pt-BR" dirty="0"/>
                  <a:t>Se o conjunto de treinamento for muito grande, pode ser impossível treinar o modelo, pois ele consome muitos recursos computacionais (CPU e memória).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927" t="-1794" r="-1145"/>
                </a:stretch>
              </a:blipFill>
            </p:spPr>
            <p:txBody>
              <a:bodyPr/>
              <a:lstStyle/>
              <a:p>
                <a:r>
                  <a:rPr lang="pt-BR">
                    <a:noFill/>
                  </a:rPr>
                  <a:t> </a:t>
                </a:r>
              </a:p>
            </p:txBody>
          </p:sp>
        </mc:Fallback>
      </mc:AlternateContent>
      <p:sp>
        <p:nvSpPr>
          <p:cNvPr id="4" name="Rectangle 3"/>
          <p:cNvSpPr/>
          <p:nvPr/>
        </p:nvSpPr>
        <p:spPr>
          <a:xfrm>
            <a:off x="4220388" y="266392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386"/>
            <a:ext cx="10946892" cy="767388"/>
          </a:xfrm>
        </p:spPr>
        <p:txBody>
          <a:bodyPr/>
          <a:lstStyle/>
          <a:p>
            <a:r>
              <a:rPr lang="pt-BR" dirty="0"/>
              <a:t>Características do GD em Batelada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4377519"/>
                <a:ext cx="11173691" cy="2480481"/>
              </a:xfrm>
            </p:spPr>
            <p:txBody>
              <a:bodyPr>
                <a:normAutofit fontScale="92500" lnSpcReduction="20000"/>
              </a:bodyPr>
              <a:lstStyle/>
              <a:p>
                <a:pPr>
                  <a:spcBef>
                    <a:spcPts val="600"/>
                  </a:spcBef>
                </a:pPr>
                <a:r>
                  <a:rPr lang="pt-BR" dirty="0"/>
                  <a:t>Segue diretamente, sem alterar a direção, para o mínimo global.</a:t>
                </a:r>
              </a:p>
              <a:p>
                <a:pPr>
                  <a:spcBef>
                    <a:spcPts val="600"/>
                  </a:spcBef>
                </a:pPr>
                <a:r>
                  <a:rPr lang="pt-BR" dirty="0"/>
                  <a:t>Atinge o mínimo global em aproximadamente 3 épocas.</a:t>
                </a:r>
              </a:p>
              <a:p>
                <a:pPr>
                  <a:spcBef>
                    <a:spcPts val="600"/>
                  </a:spcBef>
                </a:pPr>
                <a:r>
                  <a:rPr lang="pt-BR" dirty="0"/>
                  <a:t>Nesse caso específico, segue uma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pesos (contornos são circulares).</a:t>
                </a:r>
              </a:p>
              <a:p>
                <a:pPr>
                  <a:spcBef>
                    <a:spcPts val="600"/>
                  </a:spcBef>
                </a:pPr>
                <a:r>
                  <a:rPr lang="pt-BR" dirty="0"/>
                  <a:t>Não fica “</a:t>
                </a:r>
                <a:r>
                  <a:rPr lang="pt-BR" i="1" dirty="0"/>
                  <a:t>oscilando</a:t>
                </a:r>
                <a:r>
                  <a:rPr lang="pt-BR" dirty="0"/>
                  <a:t>” em torno do mínimo após alcançá-lo, pois o vetor gradiente neste ponto é praticamente nulo.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4377519"/>
                <a:ext cx="11173691" cy="2480481"/>
              </a:xfrm>
              <a:blipFill>
                <a:blip r:embed="rId3"/>
                <a:stretch>
                  <a:fillRect l="-873" t="-6143"/>
                </a:stretch>
              </a:blipFill>
            </p:spPr>
            <p:txBody>
              <a:bodyPr/>
              <a:lstStyle/>
              <a:p>
                <a:r>
                  <a:rPr lang="pt-BR">
                    <a:noFill/>
                  </a:rPr>
                  <a:t> </a:t>
                </a:r>
              </a:p>
            </p:txBody>
          </p:sp>
        </mc:Fallback>
      </mc:AlternateContent>
      <p:sp>
        <p:nvSpPr>
          <p:cNvPr id="9" name="TextBox 8"/>
          <p:cNvSpPr txBox="1"/>
          <p:nvPr/>
        </p:nvSpPr>
        <p:spPr>
          <a:xfrm>
            <a:off x="8308006" y="6483408"/>
            <a:ext cx="3950669" cy="276999"/>
          </a:xfrm>
          <a:prstGeom prst="rect">
            <a:avLst/>
          </a:prstGeom>
          <a:noFill/>
        </p:spPr>
        <p:txBody>
          <a:bodyPr wrap="square" rtlCol="0">
            <a:spAutoFit/>
          </a:bodyPr>
          <a:lstStyle/>
          <a:p>
            <a:pPr algn="ctr"/>
            <a:r>
              <a:rPr lang="pt-BR" sz="1200" u="sng" dirty="0">
                <a:solidFill>
                  <a:srgbClr val="00B0F0"/>
                </a:solidFill>
                <a:hlinkClick r:id="rId4"/>
              </a:rPr>
              <a:t>Exemplo: batch_gradient_descent_with_figures.ipynb</a:t>
            </a:r>
            <a:endParaRPr lang="pt-BR" sz="1200" u="sng" dirty="0">
              <a:solidFill>
                <a:srgbClr val="00B0F0"/>
              </a:solidFill>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7972" t="17580" r="1383" b="9839"/>
          <a:stretch/>
        </p:blipFill>
        <p:spPr>
          <a:xfrm>
            <a:off x="838200" y="1349106"/>
            <a:ext cx="3064388" cy="2757949"/>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1451" r="9463" b="2262"/>
          <a:stretch/>
        </p:blipFill>
        <p:spPr>
          <a:xfrm>
            <a:off x="4848871" y="1327772"/>
            <a:ext cx="2916210" cy="2779283"/>
          </a:xfrm>
          <a:prstGeom prst="rect">
            <a:avLst/>
          </a:prstGeom>
        </p:spPr>
      </p:pic>
      <p:pic>
        <p:nvPicPr>
          <p:cNvPr id="4" name="Imagem 3"/>
          <p:cNvPicPr>
            <a:picLocks noChangeAspect="1"/>
          </p:cNvPicPr>
          <p:nvPr/>
        </p:nvPicPr>
        <p:blipFill rotWithShape="1">
          <a:blip r:embed="rId7">
            <a:extLst>
              <a:ext uri="{28A0092B-C50C-407E-A947-70E740481C1C}">
                <a14:useLocalDpi xmlns:a14="http://schemas.microsoft.com/office/drawing/2010/main" val="0"/>
              </a:ext>
            </a:extLst>
          </a:blip>
          <a:srcRect l="2324" r="1320" b="1794"/>
          <a:stretch/>
        </p:blipFill>
        <p:spPr>
          <a:xfrm>
            <a:off x="8711364" y="1250238"/>
            <a:ext cx="2861902" cy="2856817"/>
          </a:xfrm>
          <a:prstGeom prst="rect">
            <a:avLst/>
          </a:prstGeom>
        </p:spPr>
      </p:pic>
    </p:spTree>
    <p:extLst>
      <p:ext uri="{BB962C8B-B14F-4D97-AF65-F5344CB8AC3E}">
        <p14:creationId xmlns:p14="http://schemas.microsoft.com/office/powerpoint/2010/main" val="212992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35"/>
            <a:ext cx="10515600" cy="737961"/>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7" y="1123950"/>
                <a:ext cx="11263187" cy="5734050"/>
              </a:xfrm>
            </p:spPr>
            <p:txBody>
              <a:bodyPr>
                <a:normAutofit fontScale="92500" lnSpcReduction="10000"/>
              </a:bodyPr>
              <a:lstStyle/>
              <a:p>
                <a:pPr algn="just"/>
                <a:r>
                  <a:rPr lang="pt-BR" b="1" dirty="0"/>
                  <a:t>Gradiente Descendente Estocástico (GDE)</a:t>
                </a:r>
                <a:r>
                  <a:rPr lang="pt-BR" dirty="0"/>
                  <a:t>: também conhecido como </a:t>
                </a:r>
                <a:r>
                  <a:rPr lang="pt-BR" b="1" i="1" dirty="0"/>
                  <a:t>online</a:t>
                </a:r>
                <a:r>
                  <a:rPr lang="pt-BR" dirty="0"/>
                  <a:t> ou </a:t>
                </a:r>
                <a:r>
                  <a:rPr lang="pt-BR" b="1" i="1" dirty="0"/>
                  <a:t>incremental</a:t>
                </a:r>
                <a:r>
                  <a:rPr lang="pt-BR" dirty="0"/>
                  <a:t> (exemplo-a-exemplo). Com esta versão, os </a:t>
                </a:r>
                <a:r>
                  <a:rPr lang="pt-BR" b="1" i="1" dirty="0">
                    <a:solidFill>
                      <a:srgbClr val="00B0F0"/>
                    </a:solidFill>
                  </a:rPr>
                  <a:t>pesos do modelo são atualizados a cada novo exemplo de treinamento</a:t>
                </a:r>
                <a:r>
                  <a:rPr lang="pt-BR" dirty="0"/>
                  <a:t>.</a:t>
                </a:r>
              </a:p>
              <a:p>
                <a:pPr marL="0" indent="0" algn="ctr">
                  <a:buNone/>
                </a:pPr>
                <a14:m>
                  <m:oMath xmlns:m="http://schemas.openxmlformats.org/officeDocument/2006/math">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a:latin typeface="Cambria Math" panose="02040503050406030204" pitchFamily="18" charset="0"/>
                      </a:rPr>
                      <m:t>=</m:t>
                    </m:r>
                    <m:sSub>
                      <m:sSubPr>
                        <m:ctrlPr>
                          <a:rPr lang="nl-BE" sz="3000" i="1">
                            <a:latin typeface="Cambria Math" panose="02040503050406030204" pitchFamily="18" charset="0"/>
                          </a:rPr>
                        </m:ctrlPr>
                      </m:sSubPr>
                      <m:e>
                        <m:r>
                          <a:rPr lang="en-US" sz="3000" i="1">
                            <a:latin typeface="Cambria Math" panose="02040503050406030204" pitchFamily="18" charset="0"/>
                          </a:rPr>
                          <m:t>𝑎</m:t>
                        </m:r>
                      </m:e>
                      <m:sub>
                        <m:r>
                          <a:rPr lang="pt-BR" sz="3000" i="1">
                            <a:latin typeface="Cambria Math" panose="02040503050406030204" pitchFamily="18" charset="0"/>
                          </a:rPr>
                          <m:t>𝑘</m:t>
                        </m:r>
                      </m:sub>
                    </m:sSub>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𝛼</m:t>
                    </m:r>
                    <m:d>
                      <m:dPr>
                        <m:begChr m:val="["/>
                        <m:endChr m:val="]"/>
                        <m:ctrlPr>
                          <a:rPr lang="pt-BR" sz="3000" i="1">
                            <a:latin typeface="Cambria Math" panose="02040503050406030204" pitchFamily="18" charset="0"/>
                          </a:rPr>
                        </m:ctrlPr>
                      </m:dPr>
                      <m:e>
                        <m:r>
                          <a:rPr lang="pt-BR" sz="3000" i="1">
                            <a:latin typeface="Cambria Math" panose="02040503050406030204" pitchFamily="18" charset="0"/>
                          </a:rPr>
                          <m:t>𝑦</m:t>
                        </m:r>
                        <m:d>
                          <m:dPr>
                            <m:ctrlPr>
                              <a:rPr lang="pt-BR" sz="3000" i="1">
                                <a:latin typeface="Cambria Math" panose="02040503050406030204" pitchFamily="18" charset="0"/>
                              </a:rPr>
                            </m:ctrlPr>
                          </m:dPr>
                          <m:e>
                            <m:r>
                              <a:rPr lang="pt-BR" sz="3000" i="1">
                                <a:latin typeface="Cambria Math" panose="02040503050406030204" pitchFamily="18" charset="0"/>
                              </a:rPr>
                              <m:t>𝑛</m:t>
                            </m:r>
                          </m:e>
                        </m:d>
                        <m:r>
                          <a:rPr lang="pt-BR" sz="3000" i="1" dirty="0">
                            <a:latin typeface="Cambria Math" panose="02040503050406030204" pitchFamily="18" charset="0"/>
                          </a:rPr>
                          <m:t> −</m:t>
                        </m:r>
                        <m:r>
                          <a:rPr lang="en-US" sz="3000" i="1">
                            <a:latin typeface="Cambria Math" panose="02040503050406030204" pitchFamily="18" charset="0"/>
                          </a:rPr>
                          <m:t>h</m:t>
                        </m:r>
                        <m:d>
                          <m:dPr>
                            <m:ctrlPr>
                              <a:rPr lang="en-US" sz="3000" i="1">
                                <a:latin typeface="Cambria Math" panose="02040503050406030204" pitchFamily="18" charset="0"/>
                              </a:rPr>
                            </m:ctrlPr>
                          </m:dPr>
                          <m:e>
                            <m:r>
                              <a:rPr lang="pt-BR" sz="3000" b="1" i="1">
                                <a:latin typeface="Cambria Math" panose="02040503050406030204" pitchFamily="18" charset="0"/>
                              </a:rPr>
                              <m:t>𝒙</m:t>
                            </m:r>
                            <m:d>
                              <m:dPr>
                                <m:ctrlPr>
                                  <a:rPr lang="en-US" sz="3000" i="1">
                                    <a:latin typeface="Cambria Math" panose="02040503050406030204" pitchFamily="18" charset="0"/>
                                  </a:rPr>
                                </m:ctrlPr>
                              </m:dPr>
                              <m:e>
                                <m:r>
                                  <a:rPr lang="pt-BR" sz="3000" i="1">
                                    <a:latin typeface="Cambria Math" panose="02040503050406030204" pitchFamily="18" charset="0"/>
                                  </a:rPr>
                                  <m:t>𝑛</m:t>
                                </m:r>
                              </m:e>
                            </m:d>
                          </m:e>
                        </m:d>
                      </m:e>
                    </m:d>
                    <m:sSub>
                      <m:sSubPr>
                        <m:ctrlPr>
                          <a:rPr lang="en-US" sz="3000" i="1">
                            <a:latin typeface="Cambria Math" panose="02040503050406030204" pitchFamily="18" charset="0"/>
                          </a:rPr>
                        </m:ctrlPr>
                      </m:sSubPr>
                      <m:e>
                        <m:r>
                          <a:rPr lang="pt-BR" sz="3000" i="1">
                            <a:latin typeface="Cambria Math" panose="02040503050406030204" pitchFamily="18" charset="0"/>
                          </a:rPr>
                          <m:t>𝑥</m:t>
                        </m:r>
                      </m:e>
                      <m:sub>
                        <m:r>
                          <a:rPr lang="pt-BR" sz="3000" i="1">
                            <a:latin typeface="Cambria Math" panose="02040503050406030204" pitchFamily="18" charset="0"/>
                          </a:rPr>
                          <m:t>𝑘</m:t>
                        </m:r>
                      </m:sub>
                    </m:sSub>
                    <m:r>
                      <a:rPr lang="pt-BR" sz="3000" i="1">
                        <a:latin typeface="Cambria Math" panose="02040503050406030204" pitchFamily="18" charset="0"/>
                      </a:rPr>
                      <m:t>(</m:t>
                    </m:r>
                    <m:r>
                      <a:rPr lang="pt-BR" sz="3000" i="1">
                        <a:latin typeface="Cambria Math" panose="02040503050406030204" pitchFamily="18" charset="0"/>
                      </a:rPr>
                      <m:t>𝑛</m:t>
                    </m:r>
                    <m:r>
                      <a:rPr lang="pt-BR" sz="3000" i="1">
                        <a:latin typeface="Cambria Math" panose="02040503050406030204" pitchFamily="18" charset="0"/>
                      </a:rPr>
                      <m:t>)</m:t>
                    </m:r>
                  </m:oMath>
                </a14:m>
                <a:r>
                  <a:rPr lang="nl-BE" sz="3000" dirty="0"/>
                  <a:t>,  </a:t>
                </a:r>
                <a14:m>
                  <m:oMath xmlns:m="http://schemas.openxmlformats.org/officeDocument/2006/math">
                    <m:r>
                      <a:rPr lang="pt-BR" sz="3000" i="1">
                        <a:latin typeface="Cambria Math" panose="02040503050406030204" pitchFamily="18" charset="0"/>
                      </a:rPr>
                      <m:t>𝑘</m:t>
                    </m:r>
                    <m:r>
                      <a:rPr lang="pt-BR" sz="3000" i="1">
                        <a:latin typeface="Cambria Math" panose="02040503050406030204" pitchFamily="18" charset="0"/>
                      </a:rPr>
                      <m:t>=1,…, </m:t>
                    </m:r>
                    <m:r>
                      <a:rPr lang="pt-BR" sz="3000" i="1">
                        <a:latin typeface="Cambria Math" panose="02040503050406030204" pitchFamily="18" charset="0"/>
                      </a:rPr>
                      <m:t>𝐾</m:t>
                    </m:r>
                  </m:oMath>
                </a14:m>
                <a:endParaRPr lang="pt-BR" sz="3000" dirty="0"/>
              </a:p>
              <a:p>
                <a:r>
                  <a:rPr lang="pt-BR" b="1" dirty="0"/>
                  <a:t>Características:</a:t>
                </a:r>
                <a:endParaRPr lang="pt-BR" dirty="0"/>
              </a:p>
              <a:p>
                <a:pPr lvl="1">
                  <a:buFont typeface="Wingdings" panose="05000000000000000000" pitchFamily="2" charset="2"/>
                  <a:buChar char="§"/>
                </a:pPr>
                <a:r>
                  <a:rPr lang="pt-BR" b="1" i="1" dirty="0"/>
                  <a:t>Aproxima o vetor gradiente </a:t>
                </a:r>
                <a:r>
                  <a:rPr lang="pt-BR" dirty="0"/>
                  <a:t>através de uma </a:t>
                </a:r>
                <a:r>
                  <a:rPr lang="pt-BR" b="1" i="1" dirty="0"/>
                  <a:t>estimativa estocástica</a:t>
                </a:r>
                <a:r>
                  <a:rPr lang="pt-BR" dirty="0"/>
                  <a:t>, ou seja, gradiente é calculado com um exemplo </a:t>
                </a:r>
                <a:r>
                  <a:rPr lang="pt-BR" b="1" i="1" dirty="0">
                    <a:solidFill>
                      <a:srgbClr val="00B050"/>
                    </a:solidFill>
                  </a:rPr>
                  <a:t>tomado aleatoriamente do conjunto de treinamento</a:t>
                </a:r>
                <a:r>
                  <a:rPr lang="pt-BR" dirty="0"/>
                  <a:t>. </a:t>
                </a:r>
              </a:p>
              <a:p>
                <a:pPr lvl="1" algn="just">
                  <a:buFont typeface="Wingdings" panose="05000000000000000000" pitchFamily="2" charset="2"/>
                  <a:buChar char="§"/>
                </a:pPr>
                <a:r>
                  <a:rPr lang="pt-BR" dirty="0"/>
                  <a:t>Essa </a:t>
                </a:r>
                <a:r>
                  <a:rPr lang="pt-BR" b="1" i="1" dirty="0"/>
                  <a:t>aproximação estocástica</a:t>
                </a:r>
                <a:r>
                  <a:rPr lang="pt-BR" dirty="0"/>
                  <a:t> faz com que as </a:t>
                </a:r>
                <a:r>
                  <a:rPr lang="pt-BR" b="1" i="1" dirty="0">
                    <a:solidFill>
                      <a:srgbClr val="00B050"/>
                    </a:solidFill>
                  </a:rPr>
                  <a:t>atualizações dos pesos não sigam a direção de máxima declividade</a:t>
                </a:r>
                <a:r>
                  <a:rPr lang="pt-BR" dirty="0"/>
                  <a:t>, </a:t>
                </a:r>
                <a:r>
                  <a:rPr lang="pt-BR" b="1" i="1" dirty="0"/>
                  <a:t>podendo ter direções divergentes a cada iteração.</a:t>
                </a:r>
                <a:endParaRPr lang="pt-BR" dirty="0"/>
              </a:p>
              <a:p>
                <a:pPr lvl="1" algn="just">
                  <a:buFont typeface="Wingdings" panose="05000000000000000000" pitchFamily="2" charset="2"/>
                  <a:buChar char="§"/>
                </a:pPr>
                <a:r>
                  <a:rPr lang="pt-BR" dirty="0"/>
                  <a:t>Utilizado quando os </a:t>
                </a:r>
                <a:r>
                  <a:rPr lang="pt-BR" b="1" i="1" dirty="0"/>
                  <a:t>atributos e rótulos </a:t>
                </a:r>
                <a:r>
                  <a:rPr lang="pt-BR" dirty="0"/>
                  <a:t>são </a:t>
                </a:r>
                <a:r>
                  <a:rPr lang="pt-BR" b="1" i="1" dirty="0"/>
                  <a:t>obtidos sequencialmente</a:t>
                </a:r>
                <a:r>
                  <a:rPr lang="pt-BR" dirty="0"/>
                  <a:t> (e.g., sensores).</a:t>
                </a:r>
              </a:p>
              <a:p>
                <a:pPr lvl="1" algn="just">
                  <a:buFont typeface="Wingdings" panose="05000000000000000000" pitchFamily="2" charset="2"/>
                  <a:buChar char="§"/>
                </a:pPr>
                <a:r>
                  <a:rPr lang="pt-BR" dirty="0"/>
                  <a:t>Ou quando o </a:t>
                </a:r>
                <a:r>
                  <a:rPr lang="pt-BR" b="1" i="1" dirty="0"/>
                  <a:t>conjunto de treinamento é muito grande </a:t>
                </a:r>
                <a:r>
                  <a:rPr lang="pt-BR" dirty="0"/>
                  <a:t>(toma-se amostras aleatoriamente). </a:t>
                </a:r>
              </a:p>
              <a:p>
                <a:pPr lvl="1" algn="just">
                  <a:buFont typeface="Wingdings" panose="05000000000000000000" pitchFamily="2" charset="2"/>
                  <a:buChar char="§"/>
                </a:pPr>
                <a:r>
                  <a:rPr lang="pt-BR" b="1" i="1" dirty="0"/>
                  <a:t>Computacionalmente mais rápido</a:t>
                </a:r>
                <a:r>
                  <a:rPr lang="pt-BR" b="1" dirty="0"/>
                  <a:t> </a:t>
                </a:r>
                <a:r>
                  <a:rPr lang="pt-BR" dirty="0"/>
                  <a:t>e </a:t>
                </a:r>
                <a:r>
                  <a:rPr lang="pt-BR" b="1" i="1" dirty="0"/>
                  <a:t>menos custoso em termos de CPU e memória </a:t>
                </a:r>
                <a:r>
                  <a:rPr lang="pt-BR" dirty="0"/>
                  <a:t>que o GD em batelada.</a:t>
                </a:r>
              </a:p>
              <a:p>
                <a:pPr lvl="1" algn="just">
                  <a:buFont typeface="Wingdings" panose="05000000000000000000" pitchFamily="2" charset="2"/>
                  <a:buChar char="§"/>
                </a:pPr>
                <a:r>
                  <a:rPr lang="pt-BR" b="1" i="1" dirty="0"/>
                  <a:t>Se as amostras estiveram contaminadas com ruído, a convergência não é garantida</a:t>
                </a:r>
                <a:r>
                  <a:rPr lang="pt-BR" i="1" dirty="0"/>
                  <a:t> </a:t>
                </a:r>
                <a:r>
                  <a:rPr lang="pt-BR" dirty="0"/>
                  <a:t>com um passo de aprendizagem fixo. </a:t>
                </a:r>
              </a:p>
              <a:p>
                <a:pPr lvl="2" algn="just">
                  <a:buFont typeface="Wingdings" panose="05000000000000000000" pitchFamily="2" charset="2"/>
                  <a:buChar char="ü"/>
                </a:pPr>
                <a:r>
                  <a:rPr lang="pt-BR" dirty="0"/>
                  <a:t>O algoritmo pode </a:t>
                </a:r>
                <a:r>
                  <a:rPr lang="pt-BR" b="1" i="1" dirty="0"/>
                  <a:t>oscilar</a:t>
                </a:r>
                <a:r>
                  <a:rPr lang="pt-BR" dirty="0"/>
                  <a:t> em torno do mínimo </a:t>
                </a:r>
                <a:r>
                  <a:rPr lang="pt-BR" b="1" i="1" dirty="0"/>
                  <a:t>sem nunca convergir </a:t>
                </a:r>
                <a:r>
                  <a:rPr lang="pt-BR" dirty="0"/>
                  <a:t>para o valor ótimo. </a:t>
                </a:r>
              </a:p>
              <a:p>
                <a:pPr lvl="1" algn="just">
                  <a:buFont typeface="Wingdings" panose="05000000000000000000" pitchFamily="2" charset="2"/>
                  <a:buChar char="§"/>
                </a:pPr>
                <a:r>
                  <a:rPr lang="pt-BR" dirty="0"/>
                  <a:t>Esquemas de variação do passo de aprendizagem ajudam a garantir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7" y="1123950"/>
                <a:ext cx="11263187" cy="5734050"/>
              </a:xfrm>
              <a:blipFill rotWithShape="0">
                <a:blip r:embed="rId3"/>
                <a:stretch>
                  <a:fillRect l="-812" t="-2125" r="-920" b="-1488"/>
                </a:stretch>
              </a:blipFill>
            </p:spPr>
            <p:txBody>
              <a:bodyPr/>
              <a:lstStyle/>
              <a:p>
                <a:r>
                  <a:rPr lang="pt-BR">
                    <a:noFill/>
                  </a:rPr>
                  <a:t> </a:t>
                </a:r>
              </a:p>
            </p:txBody>
          </p:sp>
        </mc:Fallback>
      </mc:AlternateContent>
      <p:sp>
        <p:nvSpPr>
          <p:cNvPr id="4" name="CaixaDeTexto 3"/>
          <p:cNvSpPr txBox="1"/>
          <p:nvPr/>
        </p:nvSpPr>
        <p:spPr>
          <a:xfrm>
            <a:off x="5298215" y="2699653"/>
            <a:ext cx="2026509" cy="430887"/>
          </a:xfrm>
          <a:prstGeom prst="rect">
            <a:avLst/>
          </a:prstGeom>
          <a:noFill/>
        </p:spPr>
        <p:txBody>
          <a:bodyPr wrap="square" rtlCol="0">
            <a:spAutoFit/>
          </a:bodyPr>
          <a:lstStyle/>
          <a:p>
            <a:pPr algn="ctr"/>
            <a:r>
              <a:rPr lang="pt-BR" sz="1100" dirty="0"/>
              <a:t>As amostras da função observável podem conter ruído.</a:t>
            </a:r>
          </a:p>
        </p:txBody>
      </p:sp>
      <p:cxnSp>
        <p:nvCxnSpPr>
          <p:cNvPr id="9" name="Conector angulado 8"/>
          <p:cNvCxnSpPr/>
          <p:nvPr/>
        </p:nvCxnSpPr>
        <p:spPr>
          <a:xfrm>
            <a:off x="5000625" y="2663367"/>
            <a:ext cx="423732" cy="215444"/>
          </a:xfrm>
          <a:prstGeom prst="bentConnector3">
            <a:avLst>
              <a:gd name="adj1" fmla="val -17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1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937"/>
            <a:ext cx="10883900" cy="852263"/>
          </a:xfrm>
        </p:spPr>
        <p:txBody>
          <a:bodyPr>
            <a:normAutofit/>
          </a:bodyPr>
          <a:lstStyle/>
          <a:p>
            <a:r>
              <a:rPr lang="pt-BR" dirty="0"/>
              <a:t>Características do GD Estocástico</a:t>
            </a:r>
          </a:p>
        </p:txBody>
      </p:sp>
      <p:sp>
        <p:nvSpPr>
          <p:cNvPr id="8" name="TextBox 7"/>
          <p:cNvSpPr txBox="1"/>
          <p:nvPr/>
        </p:nvSpPr>
        <p:spPr>
          <a:xfrm>
            <a:off x="7828514" y="6550223"/>
            <a:ext cx="4579647" cy="307777"/>
          </a:xfrm>
          <a:prstGeom prst="rect">
            <a:avLst/>
          </a:prstGeom>
          <a:noFill/>
        </p:spPr>
        <p:txBody>
          <a:bodyPr wrap="square" rtlCol="0">
            <a:spAutoFit/>
          </a:bodyPr>
          <a:lstStyle/>
          <a:p>
            <a:r>
              <a:rPr lang="pt-BR" sz="1400" u="sng" dirty="0">
                <a:solidFill>
                  <a:srgbClr val="00B0F0"/>
                </a:solidFill>
                <a:hlinkClick r:id="rId3"/>
              </a:rPr>
              <a:t>Exemplo: stocastic_gradient_descent_with_figures.ipynb</a:t>
            </a:r>
            <a:endParaRPr lang="pt-BR" sz="1400" u="sng" dirty="0">
              <a:solidFill>
                <a:srgbClr val="00B0F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838200" y="1065001"/>
            <a:ext cx="3064388" cy="275794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11913" r="9292" b="2280"/>
          <a:stretch/>
        </p:blipFill>
        <p:spPr>
          <a:xfrm>
            <a:off x="4801635" y="1065001"/>
            <a:ext cx="2915493" cy="27579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517" t="11837" r="5983" b="3248"/>
          <a:stretch/>
        </p:blipFill>
        <p:spPr>
          <a:xfrm>
            <a:off x="8616176" y="1065001"/>
            <a:ext cx="3004324" cy="2757949"/>
          </a:xfrm>
          <a:prstGeom prst="rect">
            <a:avLst/>
          </a:prstGeom>
        </p:spPr>
      </p:pic>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38200" y="3905250"/>
                <a:ext cx="11122742" cy="2705100"/>
              </a:xfrm>
            </p:spPr>
            <p:txBody>
              <a:bodyPr>
                <a:noAutofit/>
              </a:bodyPr>
              <a:lstStyle/>
              <a:p>
                <a:pPr>
                  <a:spcBef>
                    <a:spcPts val="600"/>
                  </a:spcBef>
                </a:pPr>
                <a:r>
                  <a:rPr lang="pt-BR" sz="2000" dirty="0"/>
                  <a:t>Por aproximar o vetor gradiente com apenas um </a:t>
                </a:r>
                <a:r>
                  <a:rPr lang="pt-BR" sz="2000" b="1" i="1" dirty="0"/>
                  <a:t>exemplo tomado de forma aleatória</a:t>
                </a:r>
                <a:r>
                  <a:rPr lang="pt-BR" sz="2000" dirty="0"/>
                  <a:t>, </a:t>
                </a:r>
                <a:r>
                  <a:rPr lang="pt-BR" sz="2000" b="1" i="1" dirty="0"/>
                  <a:t>não apresenta um caminho regular para o mínimo</a:t>
                </a:r>
                <a:r>
                  <a:rPr lang="pt-BR" sz="2000" dirty="0"/>
                  <a:t>, mudando de direção várias vezes. </a:t>
                </a:r>
              </a:p>
              <a:p>
                <a:pPr>
                  <a:spcBef>
                    <a:spcPts val="600"/>
                  </a:spcBef>
                </a:pPr>
                <a:r>
                  <a:rPr lang="pt-BR" sz="2000" dirty="0"/>
                  <a:t>Se as </a:t>
                </a:r>
                <a:r>
                  <a:rPr lang="pt-BR" sz="2000" b="1" i="1" dirty="0"/>
                  <a:t>amostras contiverem ruído</a:t>
                </a:r>
                <a:r>
                  <a:rPr lang="pt-BR" sz="2000" dirty="0"/>
                  <a:t>, o algoritmo </a:t>
                </a:r>
                <a:r>
                  <a:rPr lang="pt-BR" sz="2000" b="1" i="1" dirty="0"/>
                  <a:t>não converge para o mínimo</a:t>
                </a:r>
                <a:r>
                  <a:rPr lang="pt-BR" sz="2000" dirty="0"/>
                  <a:t>: “</a:t>
                </a:r>
                <a:r>
                  <a:rPr lang="pt-BR" sz="2000" i="1" dirty="0"/>
                  <a:t>oscila</a:t>
                </a:r>
                <a:r>
                  <a:rPr lang="pt-BR" sz="2000" dirty="0"/>
                  <a:t>” em torno dele.</a:t>
                </a:r>
              </a:p>
              <a:p>
                <a:pPr>
                  <a:spcBef>
                    <a:spcPts val="600"/>
                  </a:spcBef>
                </a:pPr>
                <a:r>
                  <a:rPr lang="pt-BR" sz="2000" dirty="0"/>
                  <a:t>Nesse caso, quando o treinamento termina, </a:t>
                </a:r>
                <a:r>
                  <a:rPr lang="pt-BR" sz="2000" b="1" i="1" dirty="0"/>
                  <a:t>os valores finais dos pesos podem não ser ótimos</a:t>
                </a:r>
                <a:r>
                  <a:rPr lang="pt-BR" sz="2000" dirty="0"/>
                  <a:t>.</a:t>
                </a:r>
              </a:p>
              <a:p>
                <a:pPr>
                  <a:spcBef>
                    <a:spcPts val="600"/>
                  </a:spcBef>
                </a:pPr>
                <a:r>
                  <a:rPr lang="pt-BR" sz="2000" dirty="0"/>
                  <a:t>Além disso, a </a:t>
                </a:r>
                <a:r>
                  <a:rPr lang="pt-BR" sz="2000" b="1" i="1" dirty="0"/>
                  <a:t>convergência ocorre apenas na média</a:t>
                </a:r>
                <a:r>
                  <a:rPr lang="pt-BR" sz="2000" dirty="0"/>
                  <a:t>.</a:t>
                </a:r>
              </a:p>
              <a:p>
                <a:pPr>
                  <a:spcBef>
                    <a:spcPts val="600"/>
                  </a:spcBef>
                </a:pPr>
                <a:r>
                  <a:rPr lang="pt-BR" sz="2000" dirty="0"/>
                  <a:t>Entretanto, </a:t>
                </a:r>
                <a:r>
                  <a:rPr lang="pt-BR" sz="2000" b="1" i="1" dirty="0"/>
                  <a:t>consome menos recursos computacionais </a:t>
                </a:r>
                <a:r>
                  <a:rPr lang="pt-BR" sz="2000" dirty="0"/>
                  <a:t>e o </a:t>
                </a:r>
                <a:r>
                  <a:rPr lang="pt-BR" sz="2000" b="1" i="1" dirty="0"/>
                  <a:t>tempo de treinamento é menor</a:t>
                </a:r>
                <a:r>
                  <a:rPr lang="pt-BR" sz="2000" dirty="0"/>
                  <a:t>: com apenas uma época o algoritmo já se aproxima do ponto ótimo.</a:t>
                </a:r>
              </a:p>
              <a:p>
                <a:pPr>
                  <a:spcBef>
                    <a:spcPts val="600"/>
                  </a:spcBef>
                </a:pPr>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38200" y="3905250"/>
                <a:ext cx="11122742" cy="2705100"/>
              </a:xfrm>
              <a:blipFill rotWithShape="0">
                <a:blip r:embed="rId7"/>
                <a:stretch>
                  <a:fillRect l="-493" t="-2483" r="-439" b="-2935"/>
                </a:stretch>
              </a:blipFill>
            </p:spPr>
            <p:txBody>
              <a:bodyPr/>
              <a:lstStyle/>
              <a:p>
                <a:r>
                  <a:rPr lang="pt-BR">
                    <a:noFill/>
                  </a:rPr>
                  <a:t> </a:t>
                </a:r>
              </a:p>
            </p:txBody>
          </p:sp>
        </mc:Fallback>
      </mc:AlternateContent>
    </p:spTree>
    <p:extLst>
      <p:ext uri="{BB962C8B-B14F-4D97-AF65-F5344CB8AC3E}">
        <p14:creationId xmlns:p14="http://schemas.microsoft.com/office/powerpoint/2010/main" val="1804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596932" y="1825624"/>
                <a:ext cx="6430945" cy="5032376"/>
              </a:xfrm>
            </p:spPr>
            <p:txBody>
              <a:bodyPr>
                <a:normAutofit lnSpcReduction="10000"/>
              </a:bodyPr>
              <a:lstStyle/>
              <a:p>
                <a:r>
                  <a:rPr lang="pt-BR" b="0" i="0" dirty="0">
                    <a:solidFill>
                      <a:schemeClr val="tx1"/>
                    </a:solidFill>
                    <a:effectLst/>
                  </a:rPr>
                  <a:t>O vetor gradiente aponta na </a:t>
                </a:r>
                <a:r>
                  <a:rPr lang="pt-BR" b="1" i="1" dirty="0">
                    <a:solidFill>
                      <a:srgbClr val="00B050"/>
                    </a:solidFill>
                    <a:effectLst/>
                  </a:rPr>
                  <a:t>direção</a:t>
                </a:r>
                <a:r>
                  <a:rPr lang="pt-BR" b="0" i="0" dirty="0">
                    <a:solidFill>
                      <a:schemeClr val="tx1"/>
                    </a:solidFill>
                    <a:effectLst/>
                  </a:rPr>
                  <a:t> em que a função </a:t>
                </a:r>
                <a14:m>
                  <m:oMath xmlns:m="http://schemas.openxmlformats.org/officeDocument/2006/math">
                    <m:r>
                      <a:rPr lang="pt-BR" b="0" i="1" smtClean="0">
                        <a:solidFill>
                          <a:schemeClr val="tx1"/>
                        </a:solidFill>
                        <a:latin typeface="Cambria Math" panose="02040503050406030204" pitchFamily="18" charset="0"/>
                      </a:rPr>
                      <m:t>𝑓</m:t>
                    </m:r>
                    <m:r>
                      <a:rPr lang="pt-BR" b="0" i="0"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0" smtClean="0">
                        <a:solidFill>
                          <a:schemeClr val="tx1"/>
                        </a:solidFill>
                        <a:latin typeface="Cambria Math" panose="02040503050406030204" pitchFamily="18" charset="0"/>
                      </a:rPr>
                      <m:t>)</m:t>
                    </m:r>
                  </m:oMath>
                </a14:m>
                <a:r>
                  <a:rPr lang="pt-BR" b="0" i="0" dirty="0">
                    <a:solidFill>
                      <a:schemeClr val="tx1"/>
                    </a:solidFill>
                    <a:effectLst/>
                  </a:rPr>
                  <a:t> </a:t>
                </a:r>
                <a:r>
                  <a:rPr lang="pt-BR" b="1" i="1" dirty="0">
                    <a:solidFill>
                      <a:srgbClr val="00B050"/>
                    </a:solidFill>
                    <a:effectLst/>
                  </a:rPr>
                  <a:t>cresce mais rapidamente a partir do ponto em que é avaliado</a:t>
                </a:r>
                <a:r>
                  <a:rPr lang="pt-BR" b="0" i="0" dirty="0">
                    <a:solidFill>
                      <a:schemeClr val="tx1"/>
                    </a:solidFill>
                    <a:effectLst/>
                  </a:rPr>
                  <a:t>. </a:t>
                </a:r>
              </a:p>
              <a:p>
                <a:r>
                  <a:rPr lang="pt-BR" b="0" i="0" dirty="0">
                    <a:solidFill>
                      <a:schemeClr val="tx1"/>
                    </a:solidFill>
                    <a:effectLst/>
                  </a:rPr>
                  <a:t>A </a:t>
                </a:r>
                <a:r>
                  <a:rPr lang="pt-BR" b="1" i="1" dirty="0">
                    <a:solidFill>
                      <a:srgbClr val="00B050"/>
                    </a:solidFill>
                    <a:effectLst/>
                  </a:rPr>
                  <a:t>magnitude</a:t>
                </a:r>
                <a:r>
                  <a:rPr lang="pt-BR" b="0" i="0" dirty="0">
                    <a:solidFill>
                      <a:schemeClr val="tx1"/>
                    </a:solidFill>
                    <a:effectLst/>
                  </a:rPr>
                  <a:t> do vetor gradiente indica a </a:t>
                </a:r>
                <a:r>
                  <a:rPr lang="pt-BR" b="1" i="1" dirty="0">
                    <a:solidFill>
                      <a:srgbClr val="00B050"/>
                    </a:solidFill>
                    <a:effectLst/>
                  </a:rPr>
                  <a:t>taxa de crescimento da função </a:t>
                </a:r>
                <a:r>
                  <a:rPr lang="pt-BR" b="0" i="0" dirty="0">
                    <a:solidFill>
                      <a:schemeClr val="tx1"/>
                    </a:solidFill>
                    <a:effectLst/>
                  </a:rPr>
                  <a:t>nessa direção.</a:t>
                </a:r>
              </a:p>
              <a:p>
                <a:pPr lvl="1">
                  <a:buFont typeface="Wingdings" panose="05000000000000000000" pitchFamily="2" charset="2"/>
                  <a:buChar char="§"/>
                </a:pPr>
                <a:r>
                  <a:rPr lang="pt-BR" dirty="0"/>
                  <a:t>Quanto maior a magnitude, maior a taxa de crescimento naquela direção.</a:t>
                </a:r>
                <a:endParaRPr lang="pt-BR" dirty="0">
                  <a:solidFill>
                    <a:schemeClr val="tx1"/>
                  </a:solidFill>
                </a:endParaRPr>
              </a:p>
              <a:p>
                <a:r>
                  <a:rPr lang="pt-BR" dirty="0"/>
                  <a:t>Ele diz para que “</a:t>
                </a:r>
                <a:r>
                  <a:rPr lang="pt-BR" b="1" i="1" dirty="0"/>
                  <a:t>lado</a:t>
                </a:r>
                <a:r>
                  <a:rPr lang="pt-BR" dirty="0"/>
                  <a:t>” (</a:t>
                </a:r>
                <a:r>
                  <a:rPr lang="pt-BR" b="1" i="1" dirty="0">
                    <a:solidFill>
                      <a:srgbClr val="00B050"/>
                    </a:solidFill>
                  </a:rPr>
                  <a:t>aumentar ou diminuir</a:t>
                </a:r>
                <a:r>
                  <a:rPr lang="pt-BR" dirty="0"/>
                  <a:t>) os valores dos argumentos, </a:t>
                </a:r>
                <a14:m>
                  <m:oMath xmlns:m="http://schemas.openxmlformats.org/officeDocument/2006/math">
                    <m:r>
                      <a:rPr lang="pt-BR" b="1" i="1" smtClean="0">
                        <a:solidFill>
                          <a:schemeClr val="tx1"/>
                        </a:solidFill>
                        <a:latin typeface="Cambria Math" panose="02040503050406030204" pitchFamily="18" charset="0"/>
                      </a:rPr>
                      <m:t>𝒙</m:t>
                    </m:r>
                  </m:oMath>
                </a14:m>
                <a:r>
                  <a:rPr lang="pt-BR" dirty="0">
                    <a:solidFill>
                      <a:schemeClr val="tx1"/>
                    </a:solidFill>
                  </a:rPr>
                  <a:t>,</a:t>
                </a:r>
                <a:r>
                  <a:rPr lang="pt-BR" dirty="0"/>
                  <a:t>  devem ir para que o </a:t>
                </a:r>
                <a:r>
                  <a:rPr lang="pt-BR" b="1" i="1" dirty="0">
                    <a:solidFill>
                      <a:srgbClr val="00B050"/>
                    </a:solidFill>
                  </a:rPr>
                  <a:t>valor de </a:t>
                </a:r>
                <a14:m>
                  <m:oMath xmlns:m="http://schemas.openxmlformats.org/officeDocument/2006/math">
                    <m:r>
                      <a:rPr lang="pt-BR" i="1">
                        <a:latin typeface="Cambria Math" panose="02040503050406030204" pitchFamily="18" charset="0"/>
                      </a:rPr>
                      <m:t>𝑓</m:t>
                    </m:r>
                    <m:r>
                      <a:rPr lang="pt-BR">
                        <a:latin typeface="Cambria Math" panose="02040503050406030204" pitchFamily="18" charset="0"/>
                      </a:rPr>
                      <m:t>(</m:t>
                    </m:r>
                    <m:r>
                      <a:rPr lang="pt-BR" b="1" i="1">
                        <a:latin typeface="Cambria Math" panose="02040503050406030204" pitchFamily="18" charset="0"/>
                      </a:rPr>
                      <m:t>𝒙</m:t>
                    </m:r>
                    <m:r>
                      <a:rPr lang="pt-BR">
                        <a:latin typeface="Cambria Math" panose="02040503050406030204" pitchFamily="18" charset="0"/>
                      </a:rPr>
                      <m:t>)</m:t>
                    </m:r>
                  </m:oMath>
                </a14:m>
                <a:r>
                  <a:rPr lang="pt-BR" dirty="0"/>
                  <a:t> </a:t>
                </a:r>
                <a:r>
                  <a:rPr lang="pt-BR" b="1" i="1" dirty="0">
                    <a:solidFill>
                      <a:srgbClr val="00B050"/>
                    </a:solidFill>
                  </a:rPr>
                  <a:t>seja maior do que o atual</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5596932" y="1825624"/>
                <a:ext cx="6430945" cy="5032376"/>
              </a:xfrm>
              <a:blipFill>
                <a:blip r:embed="rId3"/>
                <a:stretch>
                  <a:fillRect l="-1706" t="-2663" r="-1706"/>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p:spTree>
    <p:extLst>
      <p:ext uri="{BB962C8B-B14F-4D97-AF65-F5344CB8AC3E}">
        <p14:creationId xmlns:p14="http://schemas.microsoft.com/office/powerpoint/2010/main" val="374784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06666" cy="5267325"/>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a:t>
                </a:r>
                <a:r>
                  <a:rPr lang="pt-BR" b="1" i="1" dirty="0"/>
                  <a:t>mini-batches</a:t>
                </a:r>
                <a:r>
                  <a:rPr lang="pt-BR" dirty="0"/>
                  <a:t>)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pt-BR" b="1" i="1">
                                    <a:latin typeface="Cambria Math" panose="02040503050406030204" pitchFamily="18" charset="0"/>
                                  </a:rPr>
                                  <m:t>𝒙</m:t>
                                </m:r>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p>
              <a:p>
                <a:pPr marL="0" indent="0">
                  <a:buNone/>
                </a:pPr>
                <a:r>
                  <a:rPr lang="pt-BR" b="1" dirty="0"/>
                  <a:t>Características:</a:t>
                </a:r>
                <a:endParaRPr lang="pt-BR" dirty="0"/>
              </a:p>
              <a:p>
                <a:pPr lvl="1" algn="just">
                  <a:buFont typeface="Wingdings" panose="05000000000000000000" pitchFamily="2" charset="2"/>
                  <a:buChar char="§"/>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ele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ele se torna o GD estocástico.</a:t>
                </a:r>
              </a:p>
              <a:p>
                <a:pPr lvl="1" algn="just">
                  <a:buFont typeface="Wingdings" panose="05000000000000000000" pitchFamily="2" charset="2"/>
                  <a:buChar char="§"/>
                </a:pPr>
                <a:r>
                  <a:rPr lang="pt-BR" dirty="0"/>
                  <a:t>Computacionalmente mais rápido do que o GD em batelada, mas mais lento do que o GD estocástico.</a:t>
                </a:r>
              </a:p>
              <a:p>
                <a:pPr lvl="1" algn="just">
                  <a:buFont typeface="Wingdings" panose="05000000000000000000" pitchFamily="2" charset="2"/>
                  <a:buChar char="§"/>
                </a:pPr>
                <a:r>
                  <a:rPr lang="pt-BR" dirty="0"/>
                  <a:t>Em caso de amostras ruidosas, a convergência depende do tamanho do mini-batch.</a:t>
                </a:r>
              </a:p>
              <a:p>
                <a:pPr lvl="1" algn="just">
                  <a:buFont typeface="Wingdings" panose="05000000000000000000" pitchFamily="2" charset="2"/>
                  <a:buChar char="§"/>
                </a:pPr>
                <a:r>
                  <a:rPr lang="pt-BR" dirty="0"/>
                  <a:t>Pode usar esquemas de variação do passo de aprendizagem para melhorar a convergência caso o </a:t>
                </a:r>
                <a:r>
                  <a:rPr lang="pt-BR" dirty="0" err="1"/>
                  <a:t>mini-batch</a:t>
                </a:r>
                <a:r>
                  <a:rPr lang="pt-BR" dirty="0"/>
                  <a:t> seja muito pequeno.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06666" cy="5267325"/>
              </a:xfrm>
              <a:blipFill rotWithShape="0">
                <a:blip r:embed="rId3"/>
                <a:stretch>
                  <a:fillRect l="-933" t="-2315" r="-988" b="-926"/>
                </a:stretch>
              </a:blipFill>
            </p:spPr>
            <p:txBody>
              <a:bodyPr/>
              <a:lstStyle/>
              <a:p>
                <a:r>
                  <a:rPr lang="pt-BR">
                    <a:noFill/>
                  </a:rPr>
                  <a:t> </a:t>
                </a:r>
              </a:p>
            </p:txBody>
          </p:sp>
        </mc:Fallback>
      </mc:AlternateContent>
      <p:sp>
        <p:nvSpPr>
          <p:cNvPr id="4" name="Rectangle 3"/>
          <p:cNvSpPr/>
          <p:nvPr/>
        </p:nvSpPr>
        <p:spPr>
          <a:xfrm>
            <a:off x="4200722"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t>
            </a:r>
          </a:p>
        </p:txBody>
      </p:sp>
    </p:spTree>
    <p:extLst>
      <p:ext uri="{BB962C8B-B14F-4D97-AF65-F5344CB8AC3E}">
        <p14:creationId xmlns:p14="http://schemas.microsoft.com/office/powerpoint/2010/main" val="3465032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Características do GD com Mini-Batch</a:t>
            </a:r>
          </a:p>
        </p:txBody>
      </p:sp>
      <p:sp>
        <p:nvSpPr>
          <p:cNvPr id="8" name="TextBox 7"/>
          <p:cNvSpPr txBox="1"/>
          <p:nvPr/>
        </p:nvSpPr>
        <p:spPr>
          <a:xfrm>
            <a:off x="9960476" y="1245984"/>
            <a:ext cx="2329073"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100</a:t>
            </a:r>
          </a:p>
        </p:txBody>
      </p:sp>
      <p:sp>
        <p:nvSpPr>
          <p:cNvPr id="15" name="TextBox 14"/>
          <p:cNvSpPr txBox="1"/>
          <p:nvPr/>
        </p:nvSpPr>
        <p:spPr>
          <a:xfrm>
            <a:off x="7799415" y="1245984"/>
            <a:ext cx="2175810"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50</a:t>
            </a:r>
          </a:p>
        </p:txBody>
      </p:sp>
      <p:sp>
        <p:nvSpPr>
          <p:cNvPr id="16" name="TextBox 15"/>
          <p:cNvSpPr txBox="1"/>
          <p:nvPr/>
        </p:nvSpPr>
        <p:spPr>
          <a:xfrm>
            <a:off x="5499838" y="1247264"/>
            <a:ext cx="2227299" cy="307777"/>
          </a:xfrm>
          <a:prstGeom prst="rect">
            <a:avLst/>
          </a:prstGeom>
          <a:noFill/>
        </p:spPr>
        <p:txBody>
          <a:bodyPr wrap="square" rtlCol="0">
            <a:spAutoFit/>
          </a:bodyPr>
          <a:lstStyle/>
          <a:p>
            <a:pPr algn="ctr"/>
            <a:r>
              <a:rPr lang="pt-BR" sz="1400" dirty="0"/>
              <a:t>Tamanho do </a:t>
            </a:r>
            <a:r>
              <a:rPr lang="pt-BR" sz="1400" dirty="0" err="1"/>
              <a:t>mini-batch</a:t>
            </a:r>
            <a:r>
              <a:rPr lang="pt-BR" sz="1400" dirty="0"/>
              <a:t>: 10</a:t>
            </a:r>
          </a:p>
        </p:txBody>
      </p:sp>
      <p:sp>
        <p:nvSpPr>
          <p:cNvPr id="5" name="TextBox 4"/>
          <p:cNvSpPr txBox="1"/>
          <p:nvPr/>
        </p:nvSpPr>
        <p:spPr>
          <a:xfrm>
            <a:off x="7686634" y="6550223"/>
            <a:ext cx="4505366" cy="307777"/>
          </a:xfrm>
          <a:prstGeom prst="rect">
            <a:avLst/>
          </a:prstGeom>
          <a:noFill/>
        </p:spPr>
        <p:txBody>
          <a:bodyPr wrap="square" rtlCol="0">
            <a:spAutoFit/>
          </a:bodyPr>
          <a:lstStyle/>
          <a:p>
            <a:r>
              <a:rPr lang="pt-BR" sz="1400" dirty="0">
                <a:hlinkClick r:id="rId3"/>
              </a:rPr>
              <a:t>Exemplo: mini_batch_gradient_descent_with_figures.ipynb</a:t>
            </a:r>
            <a:endParaRPr lang="pt-BR" sz="1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647" r="9351" b="2321"/>
          <a:stretch/>
        </p:blipFill>
        <p:spPr>
          <a:xfrm>
            <a:off x="5499839" y="1546283"/>
            <a:ext cx="2046126" cy="194189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39" t="11841" r="7750" b="3714"/>
          <a:stretch/>
        </p:blipFill>
        <p:spPr>
          <a:xfrm>
            <a:off x="5499839" y="3532422"/>
            <a:ext cx="2046126" cy="189640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11" t="11510" r="9734" b="2776"/>
          <a:stretch/>
        </p:blipFill>
        <p:spPr>
          <a:xfrm>
            <a:off x="7773004" y="1548631"/>
            <a:ext cx="2047301" cy="1939548"/>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429" t="11234" r="9365" b="3687"/>
          <a:stretch/>
        </p:blipFill>
        <p:spPr>
          <a:xfrm>
            <a:off x="7773004" y="3532423"/>
            <a:ext cx="2047301" cy="195258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6" t="11626" r="9233" b="2731"/>
          <a:stretch/>
        </p:blipFill>
        <p:spPr>
          <a:xfrm>
            <a:off x="10047344" y="1518794"/>
            <a:ext cx="2056168" cy="193954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l="1634" t="10953" r="9477" b="3968"/>
          <a:stretch/>
        </p:blipFill>
        <p:spPr>
          <a:xfrm>
            <a:off x="10047344" y="3493967"/>
            <a:ext cx="2056168" cy="1968047"/>
          </a:xfrm>
          <a:prstGeom prst="rect">
            <a:avLst/>
          </a:prstGeom>
        </p:spPr>
      </p:pic>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38200" y="1209082"/>
                <a:ext cx="4750126" cy="5648918"/>
              </a:xfrm>
            </p:spPr>
            <p:txBody>
              <a:bodyPr>
                <a:normAutofit fontScale="92500"/>
              </a:bodyPr>
              <a:lstStyle/>
              <a:p>
                <a:pPr>
                  <a:spcBef>
                    <a:spcPts val="0"/>
                  </a:spcBef>
                </a:pPr>
                <a:r>
                  <a:rPr lang="pt-BR" b="1" i="1" dirty="0"/>
                  <a:t>Progresso menos irregular </a:t>
                </a:r>
                <a:r>
                  <a:rPr lang="pt-BR" dirty="0"/>
                  <a:t>do que com o GDE, especialmente com mini-batches maiores.</a:t>
                </a:r>
              </a:p>
              <a:p>
                <a:pPr>
                  <a:spcBef>
                    <a:spcPts val="0"/>
                  </a:spcBef>
                </a:pPr>
                <a:r>
                  <a:rPr lang="pt-BR" dirty="0"/>
                  <a:t>Como resultado, essa versão </a:t>
                </a:r>
                <a:r>
                  <a:rPr lang="pt-BR" b="1" i="1" dirty="0"/>
                  <a:t>oscila menos ao redor do mínimo global</a:t>
                </a:r>
                <a:r>
                  <a:rPr lang="pt-BR" dirty="0"/>
                  <a:t> do que o GDE.</a:t>
                </a:r>
              </a:p>
              <a:p>
                <a:pPr>
                  <a:spcBef>
                    <a:spcPts val="0"/>
                  </a:spcBef>
                </a:pPr>
                <a:r>
                  <a:rPr lang="pt-BR" dirty="0"/>
                  <a:t>Tem </a:t>
                </a:r>
                <a:r>
                  <a:rPr lang="pt-BR" b="1" i="1" dirty="0"/>
                  <a:t>comportamento mais próximo do GD em batelada</a:t>
                </a:r>
                <a:r>
                  <a:rPr lang="pt-BR" dirty="0"/>
                  <a:t> para mini-batches maiores.</a:t>
                </a:r>
              </a:p>
              <a:p>
                <a:pPr>
                  <a:spcBef>
                    <a:spcPts val="0"/>
                  </a:spcBef>
                </a:pPr>
                <a:r>
                  <a:rPr lang="pt-BR" b="1" i="1" dirty="0"/>
                  <a:t>Oscilação</a:t>
                </a:r>
                <a:r>
                  <a:rPr lang="pt-BR" dirty="0"/>
                  <a:t> em torno do mínimo </a:t>
                </a:r>
                <a:r>
                  <a:rPr lang="pt-BR" b="1" i="1" dirty="0"/>
                  <a:t>diminui conforme o tamanho do mini-batch aumenta</a:t>
                </a:r>
                <a:r>
                  <a:rPr lang="pt-BR" dirty="0"/>
                  <a:t>.</a:t>
                </a:r>
              </a:p>
              <a:p>
                <a:pPr>
                  <a:spcBef>
                    <a:spcPts val="0"/>
                  </a:spcBef>
                </a:pPr>
                <a:r>
                  <a:rPr lang="pt-BR" dirty="0"/>
                  <a:t>Esquema de redução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pode balancear </a:t>
                </a:r>
                <a:r>
                  <a:rPr lang="pt-BR" b="1" i="1" dirty="0"/>
                  <a:t>rapidez</a:t>
                </a:r>
                <a:r>
                  <a:rPr lang="pt-BR" dirty="0"/>
                  <a:t> e </a:t>
                </a:r>
                <a:r>
                  <a:rPr lang="pt-BR" b="1" i="1" dirty="0"/>
                  <a:t>convergência</a:t>
                </a:r>
                <a:r>
                  <a:rPr lang="pt-BR" dirty="0"/>
                  <a:t>.</a:t>
                </a:r>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38200" y="1209082"/>
                <a:ext cx="4750126" cy="5648918"/>
              </a:xfrm>
              <a:blipFill rotWithShape="0">
                <a:blip r:embed="rId10"/>
                <a:stretch>
                  <a:fillRect l="-2054" t="-1618" r="-2054"/>
                </a:stretch>
              </a:blipFill>
            </p:spPr>
            <p:txBody>
              <a:bodyPr/>
              <a:lstStyle/>
              <a:p>
                <a:r>
                  <a:rPr lang="pt-BR">
                    <a:noFill/>
                  </a:rPr>
                  <a:t> </a:t>
                </a:r>
              </a:p>
            </p:txBody>
          </p:sp>
        </mc:Fallback>
      </mc:AlternateContent>
    </p:spTree>
    <p:extLst>
      <p:ext uri="{BB962C8B-B14F-4D97-AF65-F5344CB8AC3E}">
        <p14:creationId xmlns:p14="http://schemas.microsoft.com/office/powerpoint/2010/main" val="115798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7623B-EE91-BBA3-7FB9-8D1D40EA87D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D4B4079-BDD1-0BA4-ECE5-602AFC03C800}"/>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56313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07811" cy="4590165"/>
          </a:xfrm>
        </p:spPr>
        <p:txBody>
          <a:bodyPr/>
          <a:lstStyle/>
          <a:p>
            <a:r>
              <a:rPr lang="pt-BR" b="1" dirty="0"/>
              <a:t>Quiz</a:t>
            </a:r>
            <a:r>
              <a:rPr lang="pt-BR" dirty="0"/>
              <a:t>: “</a:t>
            </a:r>
            <a:r>
              <a:rPr lang="pt-BR" i="1" dirty="0"/>
              <a:t>T319 - Quiz - Regressão: Parte II</a:t>
            </a:r>
            <a:r>
              <a:rPr lang="pt-BR" dirty="0"/>
              <a:t>” que se encontra no MS Teams.</a:t>
            </a:r>
          </a:p>
          <a:p>
            <a:r>
              <a:rPr lang="pt-BR" b="1" dirty="0"/>
              <a:t>Exercício Prático</a:t>
            </a:r>
            <a:r>
              <a:rPr lang="pt-BR" dirty="0"/>
              <a:t>: </a:t>
            </a:r>
            <a:r>
              <a:rPr lang="pt-BR" b="1" dirty="0">
                <a:hlinkClick r:id="rId3"/>
              </a:rPr>
              <a:t>Laboratório #3</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#3</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p:txBody>
      </p:sp>
    </p:spTree>
    <p:extLst>
      <p:ext uri="{BB962C8B-B14F-4D97-AF65-F5344CB8AC3E}">
        <p14:creationId xmlns:p14="http://schemas.microsoft.com/office/powerpoint/2010/main" val="250701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8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a:bodyPr>
          <a:lstStyle/>
          <a:p>
            <a:pPr marL="0" indent="0" algn="ctr">
              <a:buNone/>
            </a:pPr>
            <a:r>
              <a:rPr lang="pt-BR" sz="7200" dirty="0"/>
              <a:t>Anexo I:</a:t>
            </a:r>
          </a:p>
          <a:p>
            <a:pPr marL="0" indent="0" algn="ctr">
              <a:buNone/>
            </a:pPr>
            <a:r>
              <a:rPr lang="pt-BR" sz="7200" dirty="0"/>
              <a:t>Cálculo do vetor gradiente</a:t>
            </a:r>
          </a:p>
        </p:txBody>
      </p:sp>
    </p:spTree>
    <p:extLst>
      <p:ext uri="{BB962C8B-B14F-4D97-AF65-F5344CB8AC3E}">
        <p14:creationId xmlns:p14="http://schemas.microsoft.com/office/powerpoint/2010/main" val="421094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86E35-2132-957C-5119-8416C939A543}"/>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5EC678-4C25-1184-B2F1-399C0F236041}"/>
                  </a:ext>
                </a:extLst>
              </p:cNvPr>
              <p:cNvSpPr>
                <a:spLocks noGrp="1"/>
              </p:cNvSpPr>
              <p:nvPr>
                <p:ph idx="1"/>
              </p:nvPr>
            </p:nvSpPr>
            <p:spPr>
              <a:xfrm>
                <a:off x="838199" y="1825624"/>
                <a:ext cx="11146971" cy="5032375"/>
              </a:xfrm>
            </p:spPr>
            <p:txBody>
              <a:bodyPr>
                <a:normAutofit/>
              </a:bodyPr>
              <a:lstStyle/>
              <a:p>
                <a:pPr marL="0" indent="0">
                  <a:buNone/>
                </a:pPr>
                <a:r>
                  <a:rPr lang="pt-BR" dirty="0"/>
                  <a:t>Considerando o hiperplano como a função hipótese</a:t>
                </a:r>
              </a:p>
              <a:p>
                <a:pPr marL="0" indent="0">
                  <a:buNone/>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 vetor gradiente é calculado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den>
                                    </m:f>
                                  </m:e>
                                  <m:e>
                                    <m:r>
                                      <a:rPr lang="pt-BR" b="1" i="1" smtClean="0">
                                        <a:latin typeface="Cambria Math" panose="02040503050406030204" pitchFamily="18" charset="0"/>
                                      </a:rPr>
                                      <m:t>⋯</m:t>
                                    </m:r>
                                  </m:e>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den>
                                    </m:f>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dirty="0"/>
                  <a:t>Assim, o vetor gradiente da função de erro em relação aos pesos é dado por</a:t>
                </a:r>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m:t>
                          </m:r>
                          <m:r>
                            <a:rPr lang="pt-BR" b="1" i="1">
                              <a:latin typeface="Cambria Math" panose="02040503050406030204" pitchFamily="18" charset="0"/>
                            </a:rPr>
                            <m:t>𝒂</m:t>
                          </m:r>
                        </m:den>
                      </m:f>
                      <m:d>
                        <m:dPr>
                          <m:begChr m:val="["/>
                          <m:endChr m:val="]"/>
                          <m:ctrlPr>
                            <a:rPr lang="pt-BR" b="1"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2</m:t>
                                  </m:r>
                                </m:sup>
                              </m:sSup>
                            </m:e>
                          </m:nary>
                        </m:e>
                      </m:d>
                      <m:r>
                        <a:rPr lang="pt-BR" b="1" i="1" smtClean="0">
                          <a:latin typeface="Cambria Math" panose="02040503050406030204" pitchFamily="18" charset="0"/>
                        </a:rPr>
                        <m:t>.</m:t>
                      </m:r>
                    </m:oMath>
                  </m:oMathPara>
                </a14:m>
                <a:endParaRPr lang="pt-BR" b="1" i="1" dirty="0">
                  <a:latin typeface="Cambria Math" panose="02040503050406030204" pitchFamily="18" charset="0"/>
                </a:endParaRPr>
              </a:p>
            </p:txBody>
          </p:sp>
        </mc:Choice>
        <mc:Fallback xmlns="">
          <p:sp>
            <p:nvSpPr>
              <p:cNvPr id="3" name="Espaço Reservado para Conteúdo 2">
                <a:extLst>
                  <a:ext uri="{FF2B5EF4-FFF2-40B4-BE49-F238E27FC236}">
                    <a16:creationId xmlns:a16="http://schemas.microsoft.com/office/drawing/2014/main" id="{DC5EC678-4C25-1184-B2F1-399C0F236041}"/>
                  </a:ext>
                </a:extLst>
              </p:cNvPr>
              <p:cNvSpPr>
                <a:spLocks noGrp="1" noRot="1" noChangeAspect="1" noMove="1" noResize="1" noEditPoints="1" noAdjustHandles="1" noChangeArrowheads="1" noChangeShapeType="1" noTextEdit="1"/>
              </p:cNvSpPr>
              <p:nvPr>
                <p:ph idx="1"/>
              </p:nvPr>
            </p:nvSpPr>
            <p:spPr>
              <a:xfrm>
                <a:off x="838199" y="1825624"/>
                <a:ext cx="11146971" cy="5032375"/>
              </a:xfrm>
              <a:blipFill>
                <a:blip r:embed="rId2"/>
                <a:stretch>
                  <a:fillRect l="-1093" t="-1937" r="-984"/>
                </a:stretch>
              </a:blipFill>
            </p:spPr>
            <p:txBody>
              <a:bodyPr/>
              <a:lstStyle/>
              <a:p>
                <a:r>
                  <a:rPr lang="pt-BR">
                    <a:noFill/>
                  </a:rPr>
                  <a:t> </a:t>
                </a:r>
              </a:p>
            </p:txBody>
          </p:sp>
        </mc:Fallback>
      </mc:AlternateContent>
    </p:spTree>
    <p:extLst>
      <p:ext uri="{BB962C8B-B14F-4D97-AF65-F5344CB8AC3E}">
        <p14:creationId xmlns:p14="http://schemas.microsoft.com/office/powerpoint/2010/main" val="176136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8F244-8587-36D5-74B4-58E14CF70899}"/>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CF9ACC0-4818-6B4A-41ED-7792491481CA}"/>
                  </a:ext>
                </a:extLst>
              </p:cNvPr>
              <p:cNvSpPr>
                <a:spLocks noGrp="1"/>
              </p:cNvSpPr>
              <p:nvPr>
                <p:ph idx="1"/>
              </p:nvPr>
            </p:nvSpPr>
            <p:spPr>
              <a:xfrm>
                <a:off x="838200" y="1825624"/>
                <a:ext cx="11079822" cy="5032375"/>
              </a:xfrm>
            </p:spPr>
            <p:txBody>
              <a:bodyPr>
                <a:normAutofit/>
              </a:bodyPr>
              <a:lstStyle/>
              <a:p>
                <a:pPr marL="0" indent="0">
                  <a:buNone/>
                </a:pPr>
                <a:r>
                  <a:rPr lang="pt-BR" dirty="0"/>
                  <a:t>Como a operação de derivada é distributiva, podemos reescrever a equação acima como </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Substituindo a função hipótese na equação acima, temos</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endParaRPr lang="pt-BR" dirty="0"/>
              </a:p>
            </p:txBody>
          </p:sp>
        </mc:Choice>
        <mc:Fallback xmlns="">
          <p:sp>
            <p:nvSpPr>
              <p:cNvPr id="3" name="Espaço Reservado para Conteúdo 2">
                <a:extLst>
                  <a:ext uri="{FF2B5EF4-FFF2-40B4-BE49-F238E27FC236}">
                    <a16:creationId xmlns:a16="http://schemas.microsoft.com/office/drawing/2014/main" id="{7CF9ACC0-4818-6B4A-41ED-7792491481CA}"/>
                  </a:ext>
                </a:extLst>
              </p:cNvPr>
              <p:cNvSpPr>
                <a:spLocks noGrp="1" noRot="1" noChangeAspect="1" noMove="1" noResize="1" noEditPoints="1" noAdjustHandles="1" noChangeArrowheads="1" noChangeShapeType="1" noTextEdit="1"/>
              </p:cNvSpPr>
              <p:nvPr>
                <p:ph idx="1"/>
              </p:nvPr>
            </p:nvSpPr>
            <p:spPr>
              <a:xfrm>
                <a:off x="838200" y="1825624"/>
                <a:ext cx="11079822" cy="5032375"/>
              </a:xfrm>
              <a:blipFill>
                <a:blip r:embed="rId2"/>
                <a:stretch>
                  <a:fillRect l="-1211" t="-1937"/>
                </a:stretch>
              </a:blipFill>
            </p:spPr>
            <p:txBody>
              <a:bodyPr/>
              <a:lstStyle/>
              <a:p>
                <a:r>
                  <a:rPr lang="pt-BR">
                    <a:noFill/>
                  </a:rPr>
                  <a:t> </a:t>
                </a:r>
              </a:p>
            </p:txBody>
          </p:sp>
        </mc:Fallback>
      </mc:AlternateContent>
    </p:spTree>
    <p:extLst>
      <p:ext uri="{BB962C8B-B14F-4D97-AF65-F5344CB8AC3E}">
        <p14:creationId xmlns:p14="http://schemas.microsoft.com/office/powerpoint/2010/main" val="220963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ABBBB-477C-EF02-B776-2500DDBDA6F8}"/>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4DE09F2-2B35-83A3-2A1C-AD25FB180510}"/>
                  </a:ext>
                </a:extLst>
              </p:cNvPr>
              <p:cNvSpPr>
                <a:spLocks noGrp="1"/>
              </p:cNvSpPr>
              <p:nvPr>
                <p:ph idx="1"/>
              </p:nvPr>
            </p:nvSpPr>
            <p:spPr/>
            <p:txBody>
              <a:bodyPr/>
              <a:lstStyle/>
              <a:p>
                <a:pPr marL="0" indent="0">
                  <a:buNone/>
                </a:pPr>
                <a:r>
                  <a:rPr lang="pt-BR" dirty="0"/>
                  <a:t>Aplicando a regra da cadeia, reescrevemos a equação anterior como</a:t>
                </a:r>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e>
                          </m:d>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e>
                      </m:nary>
                      <m:r>
                        <a:rPr lang="pt-BR" b="1" i="1" smtClean="0">
                          <a:latin typeface="Cambria Math" panose="02040503050406030204" pitchFamily="18" charset="0"/>
                        </a:rPr>
                        <m:t>.</m:t>
                      </m:r>
                    </m:oMath>
                  </m:oMathPara>
                </a14:m>
                <a:endParaRPr lang="pt-BR" b="1" i="1" dirty="0">
                  <a:latin typeface="Cambria Math" panose="02040503050406030204" pitchFamily="18" charset="0"/>
                </a:endParaRPr>
              </a:p>
              <a:p>
                <a:pPr marL="0" indent="0">
                  <a:buNone/>
                </a:pPr>
                <a:r>
                  <a:rPr lang="pt-BR" sz="2900" dirty="0"/>
                  <a:t>Sabendo que a derivada de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b="1" i="1" dirty="0">
                    <a:latin typeface="Cambria Math" panose="02040503050406030204" pitchFamily="18" charset="0"/>
                  </a:rPr>
                  <a:t> </a:t>
                </a:r>
                <a:r>
                  <a:rPr lang="pt-BR" sz="2900" dirty="0"/>
                  <a:t>é igual 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𝑛</m:t>
                        </m:r>
                      </m:e>
                    </m:d>
                  </m:oMath>
                </a14:m>
                <a:r>
                  <a:rPr lang="pt-BR" dirty="0"/>
                  <a:t>, reescrevemos a equação anterior como</a:t>
                </a:r>
                <a:endParaRPr lang="pt-BR" sz="2900" dirty="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44DE09F2-2B35-83A3-2A1C-AD25FB180510}"/>
                  </a:ext>
                </a:extLst>
              </p:cNvPr>
              <p:cNvSpPr>
                <a:spLocks noGrp="1" noRot="1" noChangeAspect="1" noMove="1" noResize="1" noEditPoints="1" noAdjustHandles="1" noChangeArrowheads="1" noChangeShapeType="1" noTextEdit="1"/>
              </p:cNvSpPr>
              <p:nvPr>
                <p:ph idx="1"/>
              </p:nvPr>
            </p:nvSpPr>
            <p:spPr>
              <a:blipFill>
                <a:blip r:embed="rId2"/>
                <a:stretch>
                  <a:fillRect l="-1275" t="-2241"/>
                </a:stretch>
              </a:blipFill>
            </p:spPr>
            <p:txBody>
              <a:bodyPr/>
              <a:lstStyle/>
              <a:p>
                <a:r>
                  <a:rPr lang="pt-BR">
                    <a:noFill/>
                  </a:rPr>
                  <a:t> </a:t>
                </a:r>
              </a:p>
            </p:txBody>
          </p:sp>
        </mc:Fallback>
      </mc:AlternateContent>
    </p:spTree>
    <p:extLst>
      <p:ext uri="{BB962C8B-B14F-4D97-AF65-F5344CB8AC3E}">
        <p14:creationId xmlns:p14="http://schemas.microsoft.com/office/powerpoint/2010/main" val="346660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5345724" y="1825624"/>
            <a:ext cx="6682154" cy="5032376"/>
          </a:xfrm>
        </p:spPr>
        <p:txBody>
          <a:bodyPr>
            <a:normAutofit/>
          </a:bodyPr>
          <a:lstStyle/>
          <a:p>
            <a:r>
              <a:rPr lang="pt-BR" b="0" i="0" dirty="0">
                <a:solidFill>
                  <a:schemeClr val="tx1"/>
                </a:solidFill>
                <a:effectLst/>
              </a:rPr>
              <a:t>O vetor gradiente pode ser também interpretado como a </a:t>
            </a:r>
            <a:r>
              <a:rPr lang="pt-BR" b="1" i="1" dirty="0">
                <a:solidFill>
                  <a:srgbClr val="00B050"/>
                </a:solidFill>
                <a:effectLst/>
              </a:rPr>
              <a:t>inclinação de um </a:t>
            </a:r>
            <a:r>
              <a:rPr lang="pt-BR" b="1" i="1" dirty="0">
                <a:solidFill>
                  <a:srgbClr val="7030A0"/>
                </a:solidFill>
                <a:effectLst/>
              </a:rPr>
              <a:t>plano</a:t>
            </a:r>
            <a:r>
              <a:rPr lang="pt-BR" b="1" i="1" dirty="0">
                <a:solidFill>
                  <a:srgbClr val="00B050"/>
                </a:solidFill>
                <a:effectLst/>
              </a:rPr>
              <a:t> tangente à função </a:t>
            </a:r>
            <a:r>
              <a:rPr lang="pt-BR" b="0" i="0" dirty="0">
                <a:solidFill>
                  <a:schemeClr val="tx1"/>
                </a:solidFill>
                <a:effectLst/>
              </a:rPr>
              <a:t>no ponto onde ele é calculado.</a:t>
            </a:r>
          </a:p>
          <a:p>
            <a:pPr lvl="1">
              <a:buFont typeface="Wingdings" panose="05000000000000000000" pitchFamily="2" charset="2"/>
              <a:buChar char="§"/>
            </a:pPr>
            <a:r>
              <a:rPr lang="pt-BR" b="0" i="0" dirty="0">
                <a:solidFill>
                  <a:schemeClr val="tx1"/>
                </a:solidFill>
                <a:effectLst/>
              </a:rPr>
              <a:t>Quanto </a:t>
            </a:r>
            <a:r>
              <a:rPr lang="pt-BR" b="1" i="1" dirty="0">
                <a:solidFill>
                  <a:schemeClr val="tx1"/>
                </a:solidFill>
                <a:effectLst/>
              </a:rPr>
              <a:t>maior o valor absoluto </a:t>
            </a:r>
            <a:r>
              <a:rPr lang="pt-BR" dirty="0">
                <a:solidFill>
                  <a:schemeClr val="tx1"/>
                </a:solidFill>
                <a:effectLst/>
              </a:rPr>
              <a:t>do gradiente,</a:t>
            </a:r>
            <a:r>
              <a:rPr lang="pt-BR" b="1" i="1" dirty="0">
                <a:solidFill>
                  <a:schemeClr val="tx1"/>
                </a:solidFill>
                <a:effectLst/>
              </a:rPr>
              <a:t> mais inclinada é a reta tangente </a:t>
            </a:r>
            <a:r>
              <a:rPr lang="pt-BR" b="0" i="0" dirty="0">
                <a:solidFill>
                  <a:schemeClr val="tx1"/>
                </a:solidFill>
                <a:effectLst/>
              </a:rPr>
              <a:t>naquele ponto.</a:t>
            </a:r>
          </a:p>
          <a:p>
            <a:pPr lvl="1">
              <a:buFont typeface="Wingdings" panose="05000000000000000000" pitchFamily="2" charset="2"/>
              <a:buChar char="§"/>
            </a:pPr>
            <a:r>
              <a:rPr lang="pt-BR" dirty="0"/>
              <a:t>Portanto, </a:t>
            </a:r>
            <a:r>
              <a:rPr lang="pt-BR" b="1" i="1" dirty="0"/>
              <a:t>um vetor gradiente igual a 0 indica inclinação nula</a:t>
            </a:r>
            <a:r>
              <a:rPr lang="pt-BR" dirty="0"/>
              <a:t>.</a:t>
            </a:r>
          </a:p>
          <a:p>
            <a:pPr lvl="1">
              <a:buFont typeface="Wingdings" panose="05000000000000000000" pitchFamily="2" charset="2"/>
              <a:buChar char="§"/>
            </a:pPr>
            <a:r>
              <a:rPr lang="pt-BR" dirty="0"/>
              <a:t>Ou seja, </a:t>
            </a:r>
            <a:r>
              <a:rPr lang="pt-BR" b="1" i="1" dirty="0"/>
              <a:t>a função não varia mais em nenhuma direção</a:t>
            </a:r>
            <a:r>
              <a:rPr lang="pt-BR" dirty="0"/>
              <a:t>.</a:t>
            </a:r>
          </a:p>
          <a:p>
            <a:pPr lvl="1">
              <a:buFont typeface="Wingdings" panose="05000000000000000000" pitchFamily="2" charset="2"/>
              <a:buChar char="§"/>
            </a:pPr>
            <a:r>
              <a:rPr lang="pt-BR" b="0" i="0" dirty="0">
                <a:solidFill>
                  <a:schemeClr val="tx1"/>
                </a:solidFill>
                <a:effectLst/>
              </a:rPr>
              <a:t>Onde isso ocorre? Nos </a:t>
            </a:r>
            <a:r>
              <a:rPr lang="pt-BR" b="1" i="1" dirty="0">
                <a:solidFill>
                  <a:srgbClr val="00B050"/>
                </a:solidFill>
                <a:effectLst/>
              </a:rPr>
              <a:t>extremos da função</a:t>
            </a:r>
            <a:r>
              <a:rPr lang="pt-BR" b="0" i="0" dirty="0">
                <a:solidFill>
                  <a:schemeClr val="tx1"/>
                </a:solidFill>
                <a:effectLst/>
              </a:rPr>
              <a:t>, ou seja, em seus </a:t>
            </a:r>
            <a:r>
              <a:rPr lang="pt-BR" b="1" i="1" dirty="0">
                <a:solidFill>
                  <a:srgbClr val="00B050"/>
                </a:solidFill>
                <a:effectLst/>
              </a:rPr>
              <a:t>pontos de máximo e de mínimo</a:t>
            </a:r>
            <a:r>
              <a:rPr lang="pt-BR" b="0" i="0" dirty="0">
                <a:solidFill>
                  <a:schemeClr val="tx1"/>
                </a:solidFill>
                <a:effectLst/>
              </a:rPr>
              <a:t>.</a:t>
            </a:r>
          </a:p>
        </p:txBody>
      </p:sp>
      <p:pic>
        <p:nvPicPr>
          <p:cNvPr id="5" name="Imagem 4">
            <a:extLst>
              <a:ext uri="{FF2B5EF4-FFF2-40B4-BE49-F238E27FC236}">
                <a16:creationId xmlns:a16="http://schemas.microsoft.com/office/drawing/2014/main" id="{475C5C40-4A20-7C74-237C-B4CF3631F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2" b="50019"/>
          <a:stretch/>
        </p:blipFill>
        <p:spPr>
          <a:xfrm>
            <a:off x="164123" y="2655614"/>
            <a:ext cx="5044273" cy="2398707"/>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F5C2464B-C293-A447-4105-DD94AAC038BA}"/>
                  </a:ext>
                </a:extLst>
              </p:cNvPr>
              <p:cNvSpPr txBox="1"/>
              <p:nvPr/>
            </p:nvSpPr>
            <p:spPr>
              <a:xfrm>
                <a:off x="1406769" y="5260487"/>
                <a:ext cx="3135086" cy="954107"/>
              </a:xfrm>
              <a:prstGeom prst="rect">
                <a:avLst/>
              </a:prstGeom>
              <a:noFill/>
            </p:spPr>
            <p:txBody>
              <a:bodyPr wrap="square" rtlCol="0">
                <a:spAutoFit/>
              </a:bodyPr>
              <a:lstStyle/>
              <a:p>
                <a:pPr algn="ctr"/>
                <a:r>
                  <a:rPr lang="pt-BR" sz="1400" b="1" dirty="0"/>
                  <a:t>Obs</a:t>
                </a:r>
                <a:r>
                  <a:rPr lang="pt-BR" sz="1400" dirty="0"/>
                  <a:t>.: No caso da função ter apenas um argumento, </a:t>
                </a:r>
                <a14:m>
                  <m:oMath xmlns:m="http://schemas.openxmlformats.org/officeDocument/2006/math">
                    <m:r>
                      <a:rPr lang="pt-BR" sz="1400" b="0" i="1" smtClean="0">
                        <a:latin typeface="Cambria Math" panose="02040503050406030204" pitchFamily="18" charset="0"/>
                      </a:rPr>
                      <m:t>𝑓</m:t>
                    </m:r>
                    <m:r>
                      <a:rPr lang="pt-BR" sz="1400" b="0" i="1" smtClean="0">
                        <a:latin typeface="Cambria Math" panose="02040503050406030204" pitchFamily="18" charset="0"/>
                      </a:rPr>
                      <m:t>(</m:t>
                    </m:r>
                    <m:r>
                      <a:rPr lang="pt-BR" sz="1400" b="0" i="1" smtClean="0">
                        <a:latin typeface="Cambria Math" panose="02040503050406030204" pitchFamily="18" charset="0"/>
                      </a:rPr>
                      <m:t>𝑥</m:t>
                    </m:r>
                    <m:r>
                      <a:rPr lang="pt-BR" sz="1400" b="0" i="1" smtClean="0">
                        <a:latin typeface="Cambria Math" panose="02040503050406030204" pitchFamily="18" charset="0"/>
                      </a:rPr>
                      <m:t>)</m:t>
                    </m:r>
                  </m:oMath>
                </a14:m>
                <a:r>
                  <a:rPr lang="pt-BR" sz="1400" dirty="0"/>
                  <a:t>, o vetor gradiente dá a inclinação de uma </a:t>
                </a:r>
                <a:r>
                  <a:rPr lang="pt-BR" sz="1400" b="1" i="1" dirty="0">
                    <a:solidFill>
                      <a:srgbClr val="7030A0"/>
                    </a:solidFill>
                  </a:rPr>
                  <a:t>reta</a:t>
                </a:r>
                <a:r>
                  <a:rPr lang="pt-BR" sz="1400" dirty="0"/>
                  <a:t> tangente ao ponto onde o vetor é calculado.</a:t>
                </a:r>
              </a:p>
            </p:txBody>
          </p:sp>
        </mc:Choice>
        <mc:Fallback xmlns="">
          <p:sp>
            <p:nvSpPr>
              <p:cNvPr id="4" name="CaixaDeTexto 3">
                <a:extLst>
                  <a:ext uri="{FF2B5EF4-FFF2-40B4-BE49-F238E27FC236}">
                    <a16:creationId xmlns:a16="http://schemas.microsoft.com/office/drawing/2014/main" id="{F5C2464B-C293-A447-4105-DD94AAC038BA}"/>
                  </a:ext>
                </a:extLst>
              </p:cNvPr>
              <p:cNvSpPr txBox="1">
                <a:spLocks noRot="1" noChangeAspect="1" noMove="1" noResize="1" noEditPoints="1" noAdjustHandles="1" noChangeArrowheads="1" noChangeShapeType="1" noTextEdit="1"/>
              </p:cNvSpPr>
              <p:nvPr/>
            </p:nvSpPr>
            <p:spPr>
              <a:xfrm>
                <a:off x="1406769" y="5260487"/>
                <a:ext cx="3135086" cy="954107"/>
              </a:xfrm>
              <a:prstGeom prst="rect">
                <a:avLst/>
              </a:prstGeom>
              <a:blipFill>
                <a:blip r:embed="rId4"/>
                <a:stretch>
                  <a:fillRect t="-1282" r="-973" b="-5769"/>
                </a:stretch>
              </a:blipFill>
            </p:spPr>
            <p:txBody>
              <a:bodyPr/>
              <a:lstStyle/>
              <a:p>
                <a:r>
                  <a:rPr lang="pt-BR">
                    <a:noFill/>
                  </a:rPr>
                  <a:t> </a:t>
                </a:r>
              </a:p>
            </p:txBody>
          </p:sp>
        </mc:Fallback>
      </mc:AlternateContent>
    </p:spTree>
    <p:extLst>
      <p:ext uri="{BB962C8B-B14F-4D97-AF65-F5344CB8AC3E}">
        <p14:creationId xmlns:p14="http://schemas.microsoft.com/office/powerpoint/2010/main" val="2449246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E0937-F834-88AD-E3E6-94886F7D8D3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047B17F-DE79-FCF4-4732-AC53E27E5744}"/>
                  </a:ext>
                </a:extLst>
              </p:cNvPr>
              <p:cNvSpPr>
                <a:spLocks noGrp="1"/>
              </p:cNvSpPr>
              <p:nvPr>
                <p:ph idx="1"/>
              </p:nvPr>
            </p:nvSpPr>
            <p:spPr>
              <a:xfrm>
                <a:off x="838199" y="1825625"/>
                <a:ext cx="11120919" cy="5032375"/>
              </a:xfrm>
            </p:spPr>
            <p:txBody>
              <a:bodyPr/>
              <a:lstStyle/>
              <a:p>
                <a:pPr marL="0" indent="0">
                  <a:buNone/>
                </a:pPr>
                <a:r>
                  <a:rPr lang="pt-BR" dirty="0"/>
                  <a:t>Fazendo</a:t>
                </a:r>
                <a:r>
                  <a:rPr lang="pt-BR" i="1" dirty="0">
                    <a:latin typeface="Cambria Math" panose="02040503050406030204" pitchFamily="18" charset="0"/>
                  </a:rPr>
                  <a:t> </a:t>
                </a:r>
                <a14:m>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d>
                        </m:e>
                      </m:d>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smtClean="0">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a:p>
                <a:pPr marL="0" indent="0">
                  <a:buNone/>
                </a:pPr>
                <a:r>
                  <a:rPr lang="pt-BR" dirty="0"/>
                  <a:t>Notem que a equação acima é um </a:t>
                </a:r>
                <a:r>
                  <a:rPr lang="pt-BR" b="1" i="1" dirty="0"/>
                  <a:t>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B047B17F-DE79-FCF4-4732-AC53E27E5744}"/>
                  </a:ext>
                </a:extLst>
              </p:cNvPr>
              <p:cNvSpPr>
                <a:spLocks noGrp="1" noRot="1" noChangeAspect="1" noMove="1" noResize="1" noEditPoints="1" noAdjustHandles="1" noChangeArrowheads="1" noChangeShapeType="1" noTextEdit="1"/>
              </p:cNvSpPr>
              <p:nvPr>
                <p:ph idx="1"/>
              </p:nvPr>
            </p:nvSpPr>
            <p:spPr>
              <a:xfrm>
                <a:off x="838199" y="1825625"/>
                <a:ext cx="11120919" cy="5032375"/>
              </a:xfrm>
              <a:blipFill>
                <a:blip r:embed="rId2"/>
                <a:stretch>
                  <a:fillRect l="-1096" t="-1937"/>
                </a:stretch>
              </a:blipFill>
            </p:spPr>
            <p:txBody>
              <a:bodyPr/>
              <a:lstStyle/>
              <a:p>
                <a:r>
                  <a:rPr lang="pt-BR">
                    <a:noFill/>
                  </a:rPr>
                  <a:t> </a:t>
                </a:r>
              </a:p>
            </p:txBody>
          </p:sp>
        </mc:Fallback>
      </mc:AlternateContent>
    </p:spTree>
    <p:extLst>
      <p:ext uri="{BB962C8B-B14F-4D97-AF65-F5344CB8AC3E}">
        <p14:creationId xmlns:p14="http://schemas.microsoft.com/office/powerpoint/2010/main" val="264326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9B9A54-37B4-8767-0F70-8AFDB27C5E5D}"/>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BD817CF-4D8D-9B30-5AB1-25FC1DC3EECD}"/>
                  </a:ext>
                </a:extLst>
              </p:cNvPr>
              <p:cNvSpPr>
                <a:spLocks noGrp="1"/>
              </p:cNvSpPr>
              <p:nvPr>
                <p:ph idx="1"/>
              </p:nvPr>
            </p:nvSpPr>
            <p:spPr>
              <a:xfrm>
                <a:off x="838199" y="1825624"/>
                <a:ext cx="11018179" cy="5032375"/>
              </a:xfrm>
            </p:spPr>
            <p:txBody>
              <a:bodyPr/>
              <a:lstStyle/>
              <a:p>
                <a:pPr marL="0" indent="0">
                  <a:buNone/>
                </a:pPr>
                <a:r>
                  <a:rPr lang="pt-BR" dirty="0"/>
                  <a:t>Podemos reescrever a equação (i.e., vetor) anterior como uma multiplicação matricial</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r>
                              <m:e>
                                <m:r>
                                  <a:rPr lang="pt-BR" b="1" i="1" smtClean="0">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r>
                                        <a:rPr lang="pt-BR" i="1">
                                          <a:latin typeface="Cambria Math" panose="02040503050406030204" pitchFamily="18" charset="0"/>
                                        </a:rPr>
                                        <m:t>𝑑</m:t>
                                      </m:r>
                                      <m:d>
                                        <m:dPr>
                                          <m:ctrlPr>
                                            <a:rPr lang="pt-BR" i="1">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−1</m:t>
                                          </m:r>
                                        </m:e>
                                      </m:d>
                                    </m:e>
                                  </m:mr>
                                </m:m>
                              </m:e>
                            </m:mr>
                          </m:m>
                        </m:e>
                      </m:d>
                    </m:oMath>
                  </m:oMathPara>
                </a14:m>
                <a:endParaRPr lang="pt-BR" dirty="0"/>
              </a:p>
              <a:p>
                <a:pPr marL="0" indent="0">
                  <a:buNone/>
                </a:pPr>
                <a:r>
                  <a:rPr lang="pt-BR" dirty="0"/>
                  <a:t>Percebam que temos a multiplicação de uma matriz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𝑁</m:t>
                    </m:r>
                  </m:oMath>
                </a14:m>
                <a:r>
                  <a:rPr lang="pt-BR" dirty="0"/>
                  <a:t> por um vetor coluna de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oMath>
                </a14:m>
                <a:r>
                  <a:rPr lang="pt-BR" dirty="0"/>
                  <a:t>.</a:t>
                </a:r>
              </a:p>
              <a:p>
                <a:pPr marL="0" indent="0">
                  <a:buNone/>
                </a:pPr>
                <a:r>
                  <a:rPr lang="pt-BR" dirty="0"/>
                  <a:t>A matriz contém em cada linha todos os valores de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de um </a:t>
                </a:r>
                <a:r>
                  <a:rPr lang="pt-BR" b="1" i="1" dirty="0"/>
                  <a:t>único</a:t>
                </a:r>
                <a:r>
                  <a:rPr lang="pt-BR" dirty="0"/>
                  <a:t> atributo.</a:t>
                </a:r>
              </a:p>
              <a:p>
                <a:pPr marL="0" indent="0">
                  <a:buNone/>
                </a:pPr>
                <a:r>
                  <a:rPr lang="pt-BR" dirty="0"/>
                  <a:t>O vetor contém em cada linha a diferença </a:t>
                </a:r>
                <a14:m>
                  <m:oMath xmlns:m="http://schemas.openxmlformats.org/officeDocument/2006/math">
                    <m:r>
                      <a:rPr lang="pt-BR" b="0" i="1" smtClean="0">
                        <a:latin typeface="Cambria Math" panose="02040503050406030204" pitchFamily="18" charset="0"/>
                      </a:rPr>
                      <m:t>𝑑</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r>
                      <a:rPr lang="pt-BR" i="1" smtClean="0">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para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=0</m:t>
                    </m:r>
                  </m:oMath>
                </a14:m>
                <a:r>
                  <a:rPr lang="pt-BR" dirty="0"/>
                  <a:t> até </a:t>
                </a: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oMath>
                </a14:m>
                <a:r>
                  <a:rPr lang="pt-BR" dirty="0"/>
                  <a:t>.</a:t>
                </a:r>
              </a:p>
            </p:txBody>
          </p:sp>
        </mc:Choice>
        <mc:Fallback xmlns="">
          <p:sp>
            <p:nvSpPr>
              <p:cNvPr id="3" name="Espaço Reservado para Conteúdo 2">
                <a:extLst>
                  <a:ext uri="{FF2B5EF4-FFF2-40B4-BE49-F238E27FC236}">
                    <a16:creationId xmlns:a16="http://schemas.microsoft.com/office/drawing/2014/main" id="{7BD817CF-4D8D-9B30-5AB1-25FC1DC3EECD}"/>
                  </a:ext>
                </a:extLst>
              </p:cNvPr>
              <p:cNvSpPr>
                <a:spLocks noGrp="1" noRot="1" noChangeAspect="1" noMove="1" noResize="1" noEditPoints="1" noAdjustHandles="1" noChangeArrowheads="1" noChangeShapeType="1" noTextEdit="1"/>
              </p:cNvSpPr>
              <p:nvPr>
                <p:ph idx="1"/>
              </p:nvPr>
            </p:nvSpPr>
            <p:spPr>
              <a:xfrm>
                <a:off x="838199" y="1825624"/>
                <a:ext cx="11018179" cy="5032375"/>
              </a:xfrm>
              <a:blipFill>
                <a:blip r:embed="rId2"/>
                <a:stretch>
                  <a:fillRect l="-1106" t="-1937" b="-3269"/>
                </a:stretch>
              </a:blipFill>
            </p:spPr>
            <p:txBody>
              <a:bodyPr/>
              <a:lstStyle/>
              <a:p>
                <a:r>
                  <a:rPr lang="pt-BR">
                    <a:noFill/>
                  </a:rPr>
                  <a:t> </a:t>
                </a:r>
              </a:p>
            </p:txBody>
          </p:sp>
        </mc:Fallback>
      </mc:AlternateContent>
    </p:spTree>
    <p:extLst>
      <p:ext uri="{BB962C8B-B14F-4D97-AF65-F5344CB8AC3E}">
        <p14:creationId xmlns:p14="http://schemas.microsoft.com/office/powerpoint/2010/main" val="189926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B7C6E-B23A-A079-E0B3-7110FA21C782}"/>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1955E10-4B16-2D29-24BC-850FAB262AA9}"/>
                  </a:ext>
                </a:extLst>
              </p:cNvPr>
              <p:cNvSpPr>
                <a:spLocks noGrp="1"/>
              </p:cNvSpPr>
              <p:nvPr>
                <p:ph idx="1"/>
              </p:nvPr>
            </p:nvSpPr>
            <p:spPr>
              <a:xfrm>
                <a:off x="838199" y="1825624"/>
                <a:ext cx="11100371" cy="5032375"/>
              </a:xfrm>
            </p:spPr>
            <p:txBody>
              <a:bodyPr>
                <a:normAutofit/>
              </a:bodyPr>
              <a:lstStyle/>
              <a:p>
                <a:pPr marL="0" indent="0">
                  <a:buNone/>
                </a:pPr>
                <a:r>
                  <a:rPr lang="pt-BR" dirty="0"/>
                  <a:t>Se definirmos uma matriz que contém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exemplos de todos os </a:t>
                </a:r>
                <a14:m>
                  <m:oMath xmlns:m="http://schemas.openxmlformats.org/officeDocument/2006/math">
                    <m:r>
                      <a:rPr lang="pt-BR" i="1">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 </m:t>
                    </m:r>
                  </m:oMath>
                </a14:m>
                <a:r>
                  <a:rPr lang="pt-BR" dirty="0"/>
                  <a:t>atributos e que tem dimensão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oMath>
                </a14:m>
                <a:endParaRPr lang="pt-BR" dirty="0"/>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d>
                                  <m:dPr>
                                    <m:ctrlPr>
                                      <a:rPr lang="pt-BR" i="1">
                                        <a:latin typeface="Cambria Math" panose="02040503050406030204" pitchFamily="18" charset="0"/>
                                      </a:rPr>
                                    </m:ctrlPr>
                                  </m:dPr>
                                  <m:e>
                                    <m:r>
                                      <a:rPr lang="pt-BR" b="0" i="1" smtClean="0">
                                        <a:latin typeface="Cambria Math" panose="02040503050406030204" pitchFamily="18" charset="0"/>
                                      </a:rPr>
                                      <m:t>1</m:t>
                                    </m:r>
                                  </m:e>
                                </m:d>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e>
                                <m:r>
                                  <m:rPr>
                                    <m:brk m:alnAt="7"/>
                                  </m:rPr>
                                  <a:rPr lang="pt-BR" b="1" i="1">
                                    <a:latin typeface="Cambria Math" panose="02040503050406030204" pitchFamily="18" charset="0"/>
                                  </a:rPr>
                                  <m:t>⋯</m:t>
                                </m:r>
                              </m:e>
                              <m:e>
                                <m:m>
                                  <m:mPr>
                                    <m:mcs>
                                      <m:mc>
                                        <m:mcPr>
                                          <m:count m:val="1"/>
                                          <m:mcJc m:val="center"/>
                                        </m:mcPr>
                                      </m:mc>
                                    </m:mcs>
                                    <m:ctrlPr>
                                      <a:rPr lang="pt-BR" i="1" smtClean="0">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oMath>
                  </m:oMathPara>
                </a14:m>
                <a:endParaRPr lang="pt-BR" dirty="0"/>
              </a:p>
              <a:p>
                <a:pPr marL="0" indent="0">
                  <a:buNone/>
                </a:pPr>
                <a:r>
                  <a:rPr lang="pt-BR" dirty="0"/>
                  <a:t>e dois vetores coluna com dimensões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dirty="0"/>
                  <a:t> contendo todos os valores esperados (i.e., rótulos) e todos os valores preditos</a:t>
                </a:r>
              </a:p>
              <a:p>
                <a:pPr marL="0" indent="0" algn="ctr">
                  <a:buNone/>
                </a:pP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𝑦</m:t>
                              </m:r>
                              <m:r>
                                <a:rPr lang="pt-BR" b="0" i="1" smtClean="0">
                                  <a:latin typeface="Cambria Math" panose="02040503050406030204" pitchFamily="18" charset="0"/>
                                </a:rPr>
                                <m:t>(0)</m:t>
                              </m:r>
                            </m:e>
                          </m:mr>
                          <m:mr>
                            <m:e>
                              <m:r>
                                <a:rPr lang="pt-BR" b="0" i="1" smtClean="0">
                                  <a:latin typeface="Cambria Math" panose="02040503050406030204" pitchFamily="18" charset="0"/>
                                </a:rPr>
                                <m:t>⋮</m:t>
                              </m:r>
                            </m:e>
                          </m:mr>
                          <m:mr>
                            <m:e>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r>
                  <a:rPr lang="pt-BR" dirty="0"/>
                  <a:t>         e         </a:t>
                </a:r>
                <a14:m>
                  <m:oMath xmlns:m="http://schemas.openxmlformats.org/officeDocument/2006/math">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(0)</m:t>
                              </m:r>
                            </m:e>
                          </m:mr>
                          <m:mr>
                            <m:e>
                              <m:r>
                                <a:rPr lang="pt-BR" i="1">
                                  <a:latin typeface="Cambria Math" panose="02040503050406030204" pitchFamily="18" charset="0"/>
                                </a:rPr>
                                <m:t>⋮</m:t>
                              </m:r>
                            </m:e>
                          </m:mr>
                          <m:m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e>
                          </m:mr>
                        </m:m>
                      </m:e>
                    </m:d>
                  </m:oMath>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1955E10-4B16-2D29-24BC-850FAB262AA9}"/>
                  </a:ext>
                </a:extLst>
              </p:cNvPr>
              <p:cNvSpPr>
                <a:spLocks noGrp="1" noRot="1" noChangeAspect="1" noMove="1" noResize="1" noEditPoints="1" noAdjustHandles="1" noChangeArrowheads="1" noChangeShapeType="1" noTextEdit="1"/>
              </p:cNvSpPr>
              <p:nvPr>
                <p:ph idx="1"/>
              </p:nvPr>
            </p:nvSpPr>
            <p:spPr>
              <a:xfrm>
                <a:off x="838199" y="1825624"/>
                <a:ext cx="11100371" cy="5032375"/>
              </a:xfrm>
              <a:blipFill>
                <a:blip r:embed="rId2"/>
                <a:stretch>
                  <a:fillRect l="-1098" t="-1937"/>
                </a:stretch>
              </a:blipFill>
            </p:spPr>
            <p:txBody>
              <a:bodyPr/>
              <a:lstStyle/>
              <a:p>
                <a:r>
                  <a:rPr lang="pt-BR">
                    <a:noFill/>
                  </a:rPr>
                  <a:t> </a:t>
                </a:r>
              </a:p>
            </p:txBody>
          </p:sp>
        </mc:Fallback>
      </mc:AlternateContent>
    </p:spTree>
    <p:extLst>
      <p:ext uri="{BB962C8B-B14F-4D97-AF65-F5344CB8AC3E}">
        <p14:creationId xmlns:p14="http://schemas.microsoft.com/office/powerpoint/2010/main" val="2202719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E48CD-5975-9166-CE39-4E765E641534}"/>
              </a:ext>
            </a:extLst>
          </p:cNvPr>
          <p:cNvSpPr>
            <a:spLocks noGrp="1"/>
          </p:cNvSpPr>
          <p:nvPr>
            <p:ph type="title"/>
          </p:nvPr>
        </p:nvSpPr>
        <p:spPr/>
        <p:txBody>
          <a:bodyPr/>
          <a:lstStyle/>
          <a:p>
            <a:r>
              <a:rPr lang="pt-BR" dirty="0"/>
              <a:t>Cálculo do 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B6FE6F4-46A6-5D0C-B281-F2FF9F531349}"/>
                  </a:ext>
                </a:extLst>
              </p:cNvPr>
              <p:cNvSpPr>
                <a:spLocks noGrp="1"/>
              </p:cNvSpPr>
              <p:nvPr>
                <p:ph idx="1"/>
              </p:nvPr>
            </p:nvSpPr>
            <p:spPr>
              <a:xfrm>
                <a:off x="838199" y="1825624"/>
                <a:ext cx="11244209" cy="5032375"/>
              </a:xfrm>
            </p:spPr>
            <p:txBody>
              <a:bodyPr>
                <a:normAutofit lnSpcReduction="10000"/>
              </a:bodyPr>
              <a:lstStyle/>
              <a:p>
                <a:pPr marL="0" indent="0">
                  <a:buNone/>
                </a:pPr>
                <a:r>
                  <a:rPr lang="pt-BR" dirty="0"/>
                  <a:t>Usando a matriz e os vetores definidos no slide anterior, podemos reescrever o vetor gradiente como</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0" i="0" smtClean="0">
                          <a:latin typeface="Cambria Math" panose="02040503050406030204" pitchFamily="18" charset="0"/>
                        </a:rPr>
                        <m:t>=</m:t>
                      </m:r>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smtClean="0">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m:oMathPara>
                </a14:m>
                <a:endParaRPr lang="pt-BR" dirty="0"/>
              </a:p>
              <a:p>
                <a:pPr marL="0" indent="0">
                  <a:buNone/>
                </a:pPr>
                <a:r>
                  <a:rPr lang="pt-BR" dirty="0"/>
                  <a:t>O resultado da multiplicação matricial acima continua resultando em um</a:t>
                </a:r>
                <a:r>
                  <a:rPr lang="pt-BR" b="1" i="1" dirty="0"/>
                  <a:t> vetor coluna </a:t>
                </a:r>
                <a:r>
                  <a:rPr lang="pt-BR" dirty="0"/>
                  <a:t>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ou seja, </a:t>
                </a:r>
                <a14:m>
                  <m:oMath xmlns:m="http://schemas.openxmlformats.org/officeDocument/2006/math">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𝐾</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𝑁</m:t>
                        </m:r>
                      </m:e>
                    </m:d>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×1</m:t>
                        </m:r>
                      </m:e>
                    </m:d>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a:t>
                </a:r>
              </a:p>
            </p:txBody>
          </p:sp>
        </mc:Choice>
        <mc:Fallback xmlns="">
          <p:sp>
            <p:nvSpPr>
              <p:cNvPr id="3" name="Espaço Reservado para Conteúdo 2">
                <a:extLst>
                  <a:ext uri="{FF2B5EF4-FFF2-40B4-BE49-F238E27FC236}">
                    <a16:creationId xmlns:a16="http://schemas.microsoft.com/office/drawing/2014/main" id="{9B6FE6F4-46A6-5D0C-B281-F2FF9F531349}"/>
                  </a:ext>
                </a:extLst>
              </p:cNvPr>
              <p:cNvSpPr>
                <a:spLocks noGrp="1" noRot="1" noChangeAspect="1" noMove="1" noResize="1" noEditPoints="1" noAdjustHandles="1" noChangeArrowheads="1" noChangeShapeType="1" noTextEdit="1"/>
              </p:cNvSpPr>
              <p:nvPr>
                <p:ph idx="1"/>
              </p:nvPr>
            </p:nvSpPr>
            <p:spPr>
              <a:xfrm>
                <a:off x="838199" y="1825624"/>
                <a:ext cx="11244209" cy="5032375"/>
              </a:xfrm>
              <a:blipFill>
                <a:blip r:embed="rId2"/>
                <a:stretch>
                  <a:fillRect l="-1084" t="-2663" b="-969"/>
                </a:stretch>
              </a:blipFill>
            </p:spPr>
            <p:txBody>
              <a:bodyPr/>
              <a:lstStyle/>
              <a:p>
                <a:r>
                  <a:rPr lang="pt-BR">
                    <a:noFill/>
                  </a:rPr>
                  <a:t> </a:t>
                </a:r>
              </a:p>
            </p:txBody>
          </p:sp>
        </mc:Fallback>
      </mc:AlternateContent>
    </p:spTree>
    <p:extLst>
      <p:ext uri="{BB962C8B-B14F-4D97-AF65-F5344CB8AC3E}">
        <p14:creationId xmlns:p14="http://schemas.microsoft.com/office/powerpoint/2010/main" val="4683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131193" cy="5032375"/>
              </a:xfrm>
            </p:spPr>
            <p:txBody>
              <a:bodyPr/>
              <a:lstStyle/>
              <a:p>
                <a:pPr marL="0" indent="0">
                  <a:buNone/>
                </a:pPr>
                <a:r>
                  <a:rPr lang="pt-BR" dirty="0"/>
                  <a:t>Utilizando o resultado anterior, 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m:oMathPara>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               =</m:t>
                      </m:r>
                      <m:sSup>
                        <m:sSupPr>
                          <m:ctrlPr>
                            <a:rPr lang="pt-BR" i="1">
                              <a:latin typeface="Cambria Math" panose="02040503050406030204" pitchFamily="18" charset="0"/>
                            </a:rPr>
                          </m:ctrlPr>
                        </m:sSupPr>
                        <m:e>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r>
                        <a:rPr lang="pt-BR" b="1" i="1" smtClean="0">
                          <a:latin typeface="Cambria Math" panose="02040503050406030204" pitchFamily="18" charset="0"/>
                        </a:rPr>
                        <m:t>.</m:t>
                      </m:r>
                    </m:oMath>
                  </m:oMathPara>
                </a14:m>
                <a:endParaRPr lang="pt-BR" dirty="0"/>
              </a:p>
              <a:p>
                <a:pPr marL="0" indent="0">
                  <a:buNone/>
                </a:pPr>
                <a:r>
                  <a:rPr lang="pt-BR" dirty="0"/>
                  <a:t>A soma acima deve resultar em um vetor coluna com dimensão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+1×1</m:t>
                    </m:r>
                  </m:oMath>
                </a14:m>
                <a:r>
                  <a:rPr lang="pt-BR" dirty="0"/>
                  <a:t>, pois esta é a dimensão dos dois vetores sendo somados. </a:t>
                </a:r>
              </a:p>
              <a:p>
                <a:pPr marL="0" indent="0">
                  <a:buNone/>
                </a:pPr>
                <a:r>
                  <a:rPr lang="pt-BR" dirty="0"/>
                  <a:t>Lembrem-se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é a dimensão do vetor </a:t>
                </a:r>
                <a14:m>
                  <m:oMath xmlns:m="http://schemas.openxmlformats.org/officeDocument/2006/math">
                    <m:r>
                      <a:rPr lang="pt-BR" b="1" i="1">
                        <a:latin typeface="Cambria Math" panose="02040503050406030204" pitchFamily="18" charset="0"/>
                      </a:rPr>
                      <m:t>𝒂</m:t>
                    </m:r>
                  </m:oMath>
                </a14:m>
                <a:r>
                  <a:rPr lang="pt-BR" dirty="0"/>
                  <a:t>, o qual contém todos os pesos do modelo e que </a:t>
                </a:r>
                <a14:m>
                  <m:oMath xmlns:m="http://schemas.openxmlformats.org/officeDocument/2006/math">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r>
                          <a:rPr lang="pt-BR" b="1" i="1">
                            <a:latin typeface="Cambria Math" panose="02040503050406030204" pitchFamily="18" charset="0"/>
                          </a:rPr>
                          <m:t>𝑿</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b="1" i="1">
                                <a:latin typeface="Cambria Math" panose="02040503050406030204" pitchFamily="18" charset="0"/>
                              </a:rPr>
                              <m:t>𝒚</m:t>
                            </m:r>
                          </m:e>
                        </m:acc>
                      </m:e>
                    </m:d>
                  </m:oMath>
                </a14:m>
                <a:r>
                  <a:rPr lang="pt-BR" dirty="0"/>
                  <a:t> tem dimensão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+1×1</m:t>
                    </m:r>
                  </m:oMath>
                </a14:m>
                <a:r>
                  <a:rPr lang="pt-BR" dirty="0"/>
                  <a:t> também.</a:t>
                </a:r>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131193" cy="5032375"/>
              </a:xfrm>
              <a:blipFill>
                <a:blip r:embed="rId2"/>
                <a:stretch>
                  <a:fillRect l="-1095" t="-1937" r="-548"/>
                </a:stretch>
              </a:blipFill>
            </p:spPr>
            <p:txBody>
              <a:bodyPr/>
              <a:lstStyle/>
              <a:p>
                <a:r>
                  <a:rPr lang="pt-BR">
                    <a:noFill/>
                  </a:rPr>
                  <a:t> </a:t>
                </a:r>
              </a:p>
            </p:txBody>
          </p:sp>
        </mc:Fallback>
      </mc:AlternateContent>
    </p:spTree>
    <p:extLst>
      <p:ext uri="{BB962C8B-B14F-4D97-AF65-F5344CB8AC3E}">
        <p14:creationId xmlns:p14="http://schemas.microsoft.com/office/powerpoint/2010/main" val="2138859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9A506-6095-A71D-6399-41F877CB26C7}"/>
              </a:ext>
            </a:extLst>
          </p:cNvPr>
          <p:cNvSpPr>
            <a:spLocks noGrp="1"/>
          </p:cNvSpPr>
          <p:nvPr>
            <p:ph type="title"/>
          </p:nvPr>
        </p:nvSpPr>
        <p:spPr/>
        <p:txBody>
          <a:bodyPr/>
          <a:lstStyle/>
          <a:p>
            <a:r>
              <a:rPr lang="pt-BR" dirty="0"/>
              <a:t>Equação de atualização dos pesos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A84A6-B9EC-4293-8CA4-DDE6F7AF7C7D}"/>
                  </a:ext>
                </a:extLst>
              </p:cNvPr>
              <p:cNvSpPr>
                <a:spLocks noGrp="1"/>
              </p:cNvSpPr>
              <p:nvPr>
                <p:ph idx="1"/>
              </p:nvPr>
            </p:nvSpPr>
            <p:spPr>
              <a:xfrm>
                <a:off x="838199" y="1825624"/>
                <a:ext cx="11353801" cy="5032375"/>
              </a:xfrm>
            </p:spPr>
            <p:txBody>
              <a:bodyPr>
                <a:normAutofit fontScale="92500"/>
              </a:bodyPr>
              <a:lstStyle/>
              <a:p>
                <a:pPr marL="0" indent="0">
                  <a:buNone/>
                </a:pPr>
                <a:r>
                  <a:rPr lang="pt-BR" dirty="0"/>
                  <a:t>Podemos reescrever a equação de atualização dos pesos como</a:t>
                </a: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e>
                            </m:mr>
                            <m:mr>
                              <m:e>
                                <m:m>
                                  <m:mPr>
                                    <m:mcs>
                                      <m:mc>
                                        <m:mcPr>
                                          <m:count m:val="1"/>
                                          <m:mcJc m:val="center"/>
                                        </m:mcPr>
                                      </m:mc>
                                    </m:mcs>
                                    <m:ctrlPr>
                                      <a:rPr lang="pt-BR" b="1" i="1" smtClean="0">
                                        <a:latin typeface="Cambria Math" panose="02040503050406030204" pitchFamily="18" charset="0"/>
                                      </a:rPr>
                                    </m:ctrlPr>
                                  </m:mPr>
                                  <m:mr>
                                    <m:e>
                                      <m:r>
                                        <m:rPr>
                                          <m:brk m:alnAt="7"/>
                                        </m:rPr>
                                        <a:rPr lang="pt-BR" b="1"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e>
                                  </m:mr>
                                </m:m>
                              </m:e>
                            </m:mr>
                          </m:m>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1"/>
                                    <m:mcJc m:val="center"/>
                                  </m:mcPr>
                                </m:mc>
                              </m:mcs>
                              <m:ctrlPr>
                                <a:rPr lang="pt-BR" b="0" i="1" smtClean="0">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den>
                                </m:f>
                              </m:e>
                            </m:mr>
                            <m:mr>
                              <m:e>
                                <m:r>
                                  <a:rPr lang="pt-BR" b="0" i="1" smtClean="0">
                                    <a:latin typeface="Cambria Math" panose="02040503050406030204" pitchFamily="18" charset="0"/>
                                    <a:ea typeface="Cambria Math" panose="02040503050406030204" pitchFamily="18" charset="0"/>
                                  </a:rPr>
                                  <m:t>⋮</m:t>
                                </m:r>
                              </m:e>
                            </m:mr>
                            <m:mr>
                              <m:e>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den>
                                </m:f>
                              </m:e>
                            </m:mr>
                          </m:m>
                        </m:e>
                      </m:d>
                    </m:oMath>
                  </m:oMathPara>
                </a14:m>
                <a:endParaRPr lang="pt-BR" b="0" i="1" dirty="0">
                  <a:latin typeface="Cambria Math" panose="02040503050406030204" pitchFamily="18" charset="0"/>
                  <a:ea typeface="Cambria Math" panose="02040503050406030204" pitchFamily="18" charset="0"/>
                </a:endParaRPr>
              </a:p>
              <a:p>
                <a:pPr marL="0" indent="0">
                  <a:buNone/>
                </a:pPr>
                <a:r>
                  <a:rPr lang="pt-BR" b="1" dirty="0"/>
                  <a:t> </a:t>
                </a:r>
                <a14:m>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r>
                            <m:e>
                              <m:r>
                                <a:rPr lang="pt-BR" b="1" i="1">
                                  <a:latin typeface="Cambria Math" panose="02040503050406030204" pitchFamily="18" charset="0"/>
                                </a:rPr>
                                <m:t>⋮</m:t>
                              </m:r>
                            </m:e>
                            <m:e>
                              <m:r>
                                <a:rPr lang="pt-BR" b="1" i="1">
                                  <a:latin typeface="Cambria Math" panose="02040503050406030204" pitchFamily="18" charset="0"/>
                                </a:rPr>
                                <m:t>⋮</m:t>
                              </m:r>
                            </m:e>
                            <m:e>
                              <m: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d>
                      <m:dPr>
                        <m:ctrlPr>
                          <a:rPr lang="pt-BR" b="1" i="1">
                            <a:latin typeface="Cambria Math" panose="02040503050406030204" pitchFamily="18" charset="0"/>
                          </a:rPr>
                        </m:ctrlPr>
                      </m:dPr>
                      <m:e>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m:rPr>
                                      <m:brk m:alnAt="7"/>
                                    </m:rP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0</m:t>
                                      </m:r>
                                    </m:e>
                                  </m:d>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0</m:t>
                                      </m:r>
                                    </m:e>
                                  </m:d>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1</m:t>
                                      </m:r>
                                    </m:e>
                                  </m:d>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mr>
                            </m:m>
                          </m:e>
                        </m:d>
                      </m:e>
                    </m:d>
                  </m:oMath>
                </a14:m>
                <a:endParaRPr lang="pt-B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e>
                            </m:mr>
                            <m:mr>
                              <m:e>
                                <m:m>
                                  <m:mPr>
                                    <m:mcs>
                                      <m:mc>
                                        <m:mcPr>
                                          <m:count m:val="1"/>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𝐾</m:t>
                                          </m:r>
                                        </m:sub>
                                      </m:sSub>
                                    </m:e>
                                  </m:mr>
                                </m:m>
                              </m:e>
                            </m:mr>
                          </m:m>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r>
                                  <m:e>
                                    <m:r>
                                      <a:rPr lang="pt-BR" i="1">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0</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𝑑</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e>
                                </m:mr>
                              </m:m>
                            </m:e>
                          </m:d>
                        </m:e>
                      </m:d>
                      <m:r>
                        <a:rPr lang="pt-BR" b="0" i="1"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D89A84A6-B9EC-4293-8CA4-DDE6F7AF7C7D}"/>
                  </a:ext>
                </a:extLst>
              </p:cNvPr>
              <p:cNvSpPr>
                <a:spLocks noGrp="1" noRot="1" noChangeAspect="1" noMove="1" noResize="1" noEditPoints="1" noAdjustHandles="1" noChangeArrowheads="1" noChangeShapeType="1" noTextEdit="1"/>
              </p:cNvSpPr>
              <p:nvPr>
                <p:ph idx="1"/>
              </p:nvPr>
            </p:nvSpPr>
            <p:spPr>
              <a:xfrm>
                <a:off x="838199" y="1825624"/>
                <a:ext cx="11353801" cy="5032375"/>
              </a:xfrm>
              <a:blipFill>
                <a:blip r:embed="rId2"/>
                <a:stretch>
                  <a:fillRect l="-913" t="-1816"/>
                </a:stretch>
              </a:blipFill>
            </p:spPr>
            <p:txBody>
              <a:bodyPr/>
              <a:lstStyle/>
              <a:p>
                <a:r>
                  <a:rPr lang="pt-BR">
                    <a:noFill/>
                  </a:rPr>
                  <a:t> </a:t>
                </a:r>
              </a:p>
            </p:txBody>
          </p:sp>
        </mc:Fallback>
      </mc:AlternateContent>
    </p:spTree>
    <p:extLst>
      <p:ext uri="{BB962C8B-B14F-4D97-AF65-F5344CB8AC3E}">
        <p14:creationId xmlns:p14="http://schemas.microsoft.com/office/powerpoint/2010/main" val="1215094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20CD40C-581D-767F-12ED-42D2CB7861C4}"/>
              </a:ext>
            </a:extLst>
          </p:cNvPr>
          <p:cNvSpPr>
            <a:spLocks noGrp="1"/>
          </p:cNvSpPr>
          <p:nvPr>
            <p:ph idx="1"/>
          </p:nvPr>
        </p:nvSpPr>
        <p:spPr>
          <a:xfrm>
            <a:off x="838200" y="1825625"/>
            <a:ext cx="10515600" cy="3188164"/>
          </a:xfrm>
        </p:spPr>
        <p:txBody>
          <a:bodyPr>
            <a:normAutofit fontScale="92500" lnSpcReduction="20000"/>
          </a:bodyPr>
          <a:lstStyle/>
          <a:p>
            <a:pPr marL="0" indent="0" algn="ctr">
              <a:buNone/>
            </a:pPr>
            <a:r>
              <a:rPr lang="pt-BR" sz="7200" dirty="0"/>
              <a:t>Anexo II:</a:t>
            </a:r>
          </a:p>
          <a:p>
            <a:pPr marL="0" indent="0" algn="ctr">
              <a:buNone/>
            </a:pPr>
            <a:r>
              <a:rPr lang="pt-BR" sz="7200" dirty="0"/>
              <a:t>Cálculo do vetor gradiente de uma função hipótese com 2 pesos</a:t>
            </a:r>
          </a:p>
        </p:txBody>
      </p:sp>
    </p:spTree>
    <p:extLst>
      <p:ext uri="{BB962C8B-B14F-4D97-AF65-F5344CB8AC3E}">
        <p14:creationId xmlns:p14="http://schemas.microsoft.com/office/powerpoint/2010/main" val="1957188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5EBB-C5F7-1ED4-47E3-8B2DA711AB6A}"/>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4F931D6-37E3-E782-E6F2-324E1FBA74F9}"/>
                  </a:ext>
                </a:extLst>
              </p:cNvPr>
              <p:cNvSpPr>
                <a:spLocks noGrp="1"/>
              </p:cNvSpPr>
              <p:nvPr>
                <p:ph idx="1"/>
              </p:nvPr>
            </p:nvSpPr>
            <p:spPr>
              <a:xfrm>
                <a:off x="838199" y="1825625"/>
                <a:ext cx="11018855" cy="4936916"/>
              </a:xfrm>
            </p:spPr>
            <p:txBody>
              <a:bodyPr/>
              <a:lstStyle/>
              <a:p>
                <a:pPr marL="0" indent="0">
                  <a:buNone/>
                </a:pPr>
                <a:r>
                  <a:rPr lang="en-US" b="1" i="1" dirty="0"/>
                  <a:t>Função </a:t>
                </a:r>
                <a:r>
                  <a:rPr lang="en-US" b="1" i="1" dirty="0" err="1"/>
                  <a:t>hipótese</a:t>
                </a:r>
                <a:r>
                  <a:rPr lang="en-US" b="1" i="1" dirty="0"/>
                  <a:t> </a:t>
                </a:r>
                <a:r>
                  <a:rPr lang="en-US" dirty="0"/>
                  <a:t>com 2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oMath>
                </a14:m>
                <a:r>
                  <a:rPr lang="en-US" dirty="0"/>
                  <a:t> 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0" smtClean="0">
                          <a:latin typeface="Cambria Math" panose="02040503050406030204" pitchFamily="18" charset="0"/>
                        </a:rPr>
                        <m:t>.</m:t>
                      </m:r>
                    </m:oMath>
                  </m:oMathPara>
                </a14:m>
                <a:endParaRPr lang="nl-BE" dirty="0"/>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oMath>
                  </m:oMathPara>
                </a14:m>
                <a:endParaRPr lang="nl-BE" dirty="0"/>
              </a:p>
            </p:txBody>
          </p:sp>
        </mc:Choice>
        <mc:Fallback xmlns="">
          <p:sp>
            <p:nvSpPr>
              <p:cNvPr id="3" name="Espaço Reservado para Conteúdo 2">
                <a:extLst>
                  <a:ext uri="{FF2B5EF4-FFF2-40B4-BE49-F238E27FC236}">
                    <a16:creationId xmlns:a16="http://schemas.microsoft.com/office/drawing/2014/main" id="{F4F931D6-37E3-E782-E6F2-324E1FBA74F9}"/>
                  </a:ext>
                </a:extLst>
              </p:cNvPr>
              <p:cNvSpPr>
                <a:spLocks noGrp="1" noRot="1" noChangeAspect="1" noMove="1" noResize="1" noEditPoints="1" noAdjustHandles="1" noChangeArrowheads="1" noChangeShapeType="1" noTextEdit="1"/>
              </p:cNvSpPr>
              <p:nvPr>
                <p:ph idx="1"/>
              </p:nvPr>
            </p:nvSpPr>
            <p:spPr>
              <a:xfrm>
                <a:off x="838199" y="1825625"/>
                <a:ext cx="11018855" cy="4936916"/>
              </a:xfrm>
              <a:blipFill>
                <a:blip r:embed="rId3"/>
                <a:stretch>
                  <a:fillRect l="-1106" t="-1975"/>
                </a:stretch>
              </a:blipFill>
            </p:spPr>
            <p:txBody>
              <a:bodyPr/>
              <a:lstStyle/>
              <a:p>
                <a:r>
                  <a:rPr lang="pt-BR">
                    <a:noFill/>
                  </a:rPr>
                  <a:t> </a:t>
                </a:r>
              </a:p>
            </p:txBody>
          </p:sp>
        </mc:Fallback>
      </mc:AlternateContent>
    </p:spTree>
    <p:extLst>
      <p:ext uri="{BB962C8B-B14F-4D97-AF65-F5344CB8AC3E}">
        <p14:creationId xmlns:p14="http://schemas.microsoft.com/office/powerpoint/2010/main" val="209615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D3CD8-A7D1-EA5B-0EFB-B68A641810C7}"/>
              </a:ext>
            </a:extLst>
          </p:cNvPr>
          <p:cNvSpPr>
            <a:spLocks noGrp="1"/>
          </p:cNvSpPr>
          <p:nvPr>
            <p:ph type="title"/>
          </p:nvPr>
        </p:nvSpPr>
        <p:spPr/>
        <p:txBody>
          <a:bodyPr/>
          <a:lstStyle/>
          <a:p>
            <a:r>
              <a:rPr lang="pt-BR" sz="4400" dirty="0"/>
              <a:t>Cálculo do vetor gradiente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DCE1316-F3CC-42AC-6492-E55A9803B437}"/>
                  </a:ext>
                </a:extLst>
              </p:cNvPr>
              <p:cNvSpPr>
                <a:spLocks noGrp="1"/>
              </p:cNvSpPr>
              <p:nvPr>
                <p:ph idx="1"/>
              </p:nvPr>
            </p:nvSpPr>
            <p:spPr>
              <a:xfrm>
                <a:off x="838199" y="1825624"/>
                <a:ext cx="11179629" cy="5032375"/>
              </a:xfrm>
            </p:spPr>
            <p:txBody>
              <a:bodyPr>
                <a:normAutofit/>
              </a:bodyPr>
              <a:lstStyle/>
              <a:p>
                <a:pPr marL="0" indent="0">
                  <a:buNone/>
                </a:pPr>
                <a:r>
                  <a:rPr lang="nl-BE" dirty="0"/>
                  <a:t>Cada elemento do vetor gradiente é dado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oMath>
                  </m:oMathPara>
                </a14:m>
                <a:endParaRPr lang="pt-BR"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p:txBody>
          </p:sp>
        </mc:Choice>
        <mc:Fallback xmlns="">
          <p:sp>
            <p:nvSpPr>
              <p:cNvPr id="3" name="Espaço Reservado para Conteúdo 2">
                <a:extLst>
                  <a:ext uri="{FF2B5EF4-FFF2-40B4-BE49-F238E27FC236}">
                    <a16:creationId xmlns:a16="http://schemas.microsoft.com/office/drawing/2014/main" id="{ADCE1316-F3CC-42AC-6492-E55A9803B437}"/>
                  </a:ext>
                </a:extLst>
              </p:cNvPr>
              <p:cNvSpPr>
                <a:spLocks noGrp="1" noRot="1" noChangeAspect="1" noMove="1" noResize="1" noEditPoints="1" noAdjustHandles="1" noChangeArrowheads="1" noChangeShapeType="1" noTextEdit="1"/>
              </p:cNvSpPr>
              <p:nvPr>
                <p:ph idx="1"/>
              </p:nvPr>
            </p:nvSpPr>
            <p:spPr>
              <a:xfrm>
                <a:off x="838199" y="1825624"/>
                <a:ext cx="11179629" cy="5032375"/>
              </a:xfrm>
              <a:blipFill>
                <a:blip r:embed="rId3"/>
                <a:stretch>
                  <a:fillRect l="-1091" t="-1937"/>
                </a:stretch>
              </a:blipFill>
            </p:spPr>
            <p:txBody>
              <a:bodyPr/>
              <a:lstStyle/>
              <a:p>
                <a:r>
                  <a:rPr lang="pt-BR">
                    <a:noFill/>
                  </a:rPr>
                  <a:t> </a:t>
                </a:r>
              </a:p>
            </p:txBody>
          </p:sp>
        </mc:Fallback>
      </mc:AlternateContent>
      <p:sp>
        <p:nvSpPr>
          <p:cNvPr id="4" name="TextBox 10">
            <a:extLst>
              <a:ext uri="{FF2B5EF4-FFF2-40B4-BE49-F238E27FC236}">
                <a16:creationId xmlns:a16="http://schemas.microsoft.com/office/drawing/2014/main" id="{EE297FAA-581F-DF70-2FEA-7127C0A04C23}"/>
              </a:ext>
            </a:extLst>
          </p:cNvPr>
          <p:cNvSpPr txBox="1"/>
          <p:nvPr/>
        </p:nvSpPr>
        <p:spPr>
          <a:xfrm>
            <a:off x="4915429" y="4041729"/>
            <a:ext cx="1383594" cy="600164"/>
          </a:xfrm>
          <a:prstGeom prst="rect">
            <a:avLst/>
          </a:prstGeom>
          <a:noFill/>
        </p:spPr>
        <p:txBody>
          <a:bodyPr wrap="square" rtlCol="0">
            <a:spAutoFit/>
          </a:bodyPr>
          <a:lstStyle/>
          <a:p>
            <a:pPr algn="ctr"/>
            <a:r>
              <a:rPr lang="pt-BR" sz="1100" dirty="0"/>
              <a:t>Operação da derivada parcial é distributiva.</a:t>
            </a:r>
          </a:p>
        </p:txBody>
      </p:sp>
      <p:cxnSp>
        <p:nvCxnSpPr>
          <p:cNvPr id="5" name="Straight Arrow Connector 11">
            <a:extLst>
              <a:ext uri="{FF2B5EF4-FFF2-40B4-BE49-F238E27FC236}">
                <a16:creationId xmlns:a16="http://schemas.microsoft.com/office/drawing/2014/main" id="{72521256-C5A9-F889-882C-9B0865174322}"/>
              </a:ext>
            </a:extLst>
          </p:cNvPr>
          <p:cNvCxnSpPr>
            <a:cxnSpLocks/>
          </p:cNvCxnSpPr>
          <p:nvPr/>
        </p:nvCxnSpPr>
        <p:spPr>
          <a:xfrm flipH="1" flipV="1">
            <a:off x="4732774" y="3684115"/>
            <a:ext cx="371789" cy="5361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473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3F10E-6CE8-F5B4-77B2-6ECA4B60D451}"/>
              </a:ext>
            </a:extLst>
          </p:cNvPr>
          <p:cNvSpPr>
            <a:spLocks noGrp="1"/>
          </p:cNvSpPr>
          <p:nvPr>
            <p:ph type="title"/>
          </p:nvPr>
        </p:nvSpPr>
        <p:spPr/>
        <p:txBody>
          <a:bodyPr/>
          <a:lstStyle/>
          <a:p>
            <a:r>
              <a:rPr lang="pt-BR" dirty="0"/>
              <a:t>Vetor gradiente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F555B0D-6D08-0865-C39E-A6D2FD651EE5}"/>
                  </a:ext>
                </a:extLst>
              </p:cNvPr>
              <p:cNvSpPr>
                <a:spLocks noGrp="1"/>
              </p:cNvSpPr>
              <p:nvPr>
                <p:ph idx="1"/>
              </p:nvPr>
            </p:nvSpPr>
            <p:spPr>
              <a:xfrm>
                <a:off x="838201" y="1825624"/>
                <a:ext cx="11179628" cy="5032376"/>
              </a:xfrm>
            </p:spPr>
            <p:txBody>
              <a:bodyPr>
                <a:normAutofit/>
              </a:bodyPr>
              <a:lstStyle/>
              <a:p>
                <a:r>
                  <a:rPr lang="pt-BR" dirty="0"/>
                  <a:t>O </a:t>
                </a:r>
                <a:r>
                  <a:rPr lang="pt-BR" b="1" i="1" dirty="0"/>
                  <a:t>vetor</a:t>
                </a:r>
                <a:r>
                  <a:rPr lang="pt-BR" dirty="0"/>
                  <a:t> </a:t>
                </a:r>
                <a:r>
                  <a:rPr lang="pt-BR" b="1" i="1" dirty="0"/>
                  <a:t>gradiente</a:t>
                </a:r>
                <a:r>
                  <a:rPr lang="pt-BR" dirty="0"/>
                  <a:t> de uma função com </a:t>
                </a:r>
                <a14:m>
                  <m:oMath xmlns:m="http://schemas.openxmlformats.org/officeDocument/2006/math">
                    <m:r>
                      <a:rPr lang="pt-BR" i="1">
                        <a:latin typeface="Cambria Math" panose="02040503050406030204" pitchFamily="18" charset="0"/>
                      </a:rPr>
                      <m:t>𝐾</m:t>
                    </m:r>
                  </m:oMath>
                </a14:m>
                <a:r>
                  <a:rPr lang="pt-BR" dirty="0"/>
                  <a:t> argumentos,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definido pela </a:t>
                </a:r>
                <a:r>
                  <a:rPr lang="pt-BR" b="1" i="1" dirty="0">
                    <a:solidFill>
                      <a:srgbClr val="00B050"/>
                    </a:solidFill>
                  </a:rPr>
                  <a:t>derivada parcial em relação a cada um de seus argumentos</a:t>
                </a:r>
                <a:r>
                  <a:rPr lang="pt-BR" b="1" dirty="0">
                    <a:solidFill>
                      <a:srgbClr val="00B050"/>
                    </a:solidFill>
                  </a:rP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m:t>
                    </m:r>
                    <m:r>
                      <a:rPr lang="pt-BR" i="1">
                        <a:latin typeface="Cambria Math" panose="02040503050406030204" pitchFamily="18" charset="0"/>
                      </a:rPr>
                      <m:t>𝐾</m:t>
                    </m:r>
                    <m:r>
                      <a:rPr lang="pt-BR" b="0" i="0" smtClean="0">
                        <a:latin typeface="Cambria Math" panose="02040503050406030204" pitchFamily="18" charset="0"/>
                      </a:rPr>
                      <m:t>:</m:t>
                    </m:r>
                  </m:oMath>
                </a14:m>
                <a:endParaRPr lang="pt-BR"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d>
                        <m:dPr>
                          <m:ctrlPr>
                            <a:rPr lang="pt-BR" sz="2600" i="1">
                              <a:latin typeface="Cambria Math" panose="02040503050406030204" pitchFamily="18" charset="0"/>
                              <a:ea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e>
                      </m:d>
                      <m:r>
                        <a:rPr lang="pt-BR" sz="2600" b="0" i="1" smtClean="0">
                          <a:latin typeface="Cambria Math" panose="02040503050406030204" pitchFamily="18" charset="0"/>
                        </a:rPr>
                        <m:t> </m:t>
                      </m:r>
                      <m:r>
                        <a:rPr lang="pt-BR"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ea typeface="Cambria Math" panose="02040503050406030204" pitchFamily="18" charset="0"/>
                            </a:rPr>
                          </m:ctrlPr>
                        </m:sSupPr>
                        <m:e>
                          <m:d>
                            <m:dPr>
                              <m:begChr m:val="["/>
                              <m:endChr m:val="]"/>
                              <m:ctrlPr>
                                <a:rPr lang="pt-BR" sz="2600" i="1">
                                  <a:latin typeface="Cambria Math" panose="02040503050406030204" pitchFamily="18" charset="0"/>
                                  <a:ea typeface="Cambria Math" panose="02040503050406030204" pitchFamily="18" charset="0"/>
                                </a:rPr>
                              </m:ctrlPr>
                            </m:dPr>
                            <m:e>
                              <m:m>
                                <m:mPr>
                                  <m:mcs>
                                    <m:mc>
                                      <m:mcPr>
                                        <m:count m:val="3"/>
                                        <m:mcJc m:val="center"/>
                                      </m:mcPr>
                                    </m:mc>
                                  </m:mcs>
                                  <m:ctrlPr>
                                    <a:rPr lang="pt-BR" sz="2600" i="1">
                                      <a:latin typeface="Cambria Math" panose="02040503050406030204" pitchFamily="18" charset="0"/>
                                      <a:ea typeface="Cambria Math" panose="02040503050406030204" pitchFamily="18" charset="0"/>
                                    </a:rPr>
                                  </m:ctrlPr>
                                </m:mPr>
                                <m:mr>
                                  <m:e>
                                    <m:m>
                                      <m:mPr>
                                        <m:mcs>
                                          <m:mc>
                                            <m:mcPr>
                                              <m:count m:val="2"/>
                                              <m:mcJc m:val="center"/>
                                            </m:mcPr>
                                          </m:mc>
                                        </m:mcs>
                                        <m:ctrlPr>
                                          <a:rPr lang="pt-BR" sz="2600" i="1">
                                            <a:latin typeface="Cambria Math" panose="02040503050406030204" pitchFamily="18" charset="0"/>
                                            <a:ea typeface="Cambria Math" panose="02040503050406030204" pitchFamily="18" charset="0"/>
                                          </a:rPr>
                                        </m:ctrlPr>
                                      </m:mPr>
                                      <m:mr>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r>
                                                <a:rPr lang="pt-BR" sz="2600" b="0" i="1" smtClean="0">
                                                  <a:latin typeface="Cambria Math" panose="02040503050406030204" pitchFamily="18" charset="0"/>
                                                </a:rPr>
                                                <m:t>  </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smtClean="0">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1</m:t>
                                                  </m:r>
                                                </m:sub>
                                              </m:sSub>
                                            </m:den>
                                          </m:f>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2</m:t>
                                                  </m:r>
                                                </m:sub>
                                              </m:sSub>
                                            </m:den>
                                          </m:f>
                                        </m:e>
                                      </m:mr>
                                    </m:m>
                                  </m:e>
                                  <m:e>
                                    <m:r>
                                      <a:rPr lang="pt-BR" sz="2600" i="1">
                                        <a:latin typeface="Cambria Math" panose="02040503050406030204" pitchFamily="18" charset="0"/>
                                        <a:ea typeface="Cambria Math" panose="02040503050406030204" pitchFamily="18" charset="0"/>
                                      </a:rPr>
                                      <m:t>…</m:t>
                                    </m:r>
                                  </m:e>
                                  <m:e>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b="0" i="1" smtClean="0">
                                                <a:latin typeface="Cambria Math" panose="02040503050406030204" pitchFamily="18" charset="0"/>
                                              </a:rPr>
                                              <m:t>1</m:t>
                                            </m:r>
                                          </m:sub>
                                        </m:sSub>
                                        <m:r>
                                          <a:rPr lang="pt-BR" sz="2600" i="1">
                                            <a:latin typeface="Cambria Math" panose="02040503050406030204" pitchFamily="18" charset="0"/>
                                          </a:rPr>
                                          <m:t>,</m:t>
                                        </m:r>
                                        <m:r>
                                          <a:rPr lang="pt-BR" sz="2600" b="0" i="1" smtClean="0">
                                            <a:latin typeface="Cambria Math" panose="02040503050406030204" pitchFamily="18" charset="0"/>
                                          </a:rPr>
                                          <m:t> </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b="0" i="1" smtClean="0">
                                                <a:latin typeface="Cambria Math" panose="02040503050406030204" pitchFamily="18" charset="0"/>
                                              </a:rPr>
                                              <m:t>2</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b="0" i="1" smtClean="0">
                                                <a:latin typeface="Cambria Math" panose="02040503050406030204" pitchFamily="18" charset="0"/>
                                              </a:rPr>
                                              <m:t> </m:t>
                                            </m:r>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i="1">
                                                <a:latin typeface="Cambria Math" panose="02040503050406030204" pitchFamily="18" charset="0"/>
                                                <a:ea typeface="Cambria Math" panose="02040503050406030204" pitchFamily="18" charset="0"/>
                                              </a:rPr>
                                              <m:t>𝐾</m:t>
                                            </m:r>
                                          </m:sub>
                                        </m:sSub>
                                      </m:den>
                                    </m:f>
                                  </m:e>
                                </m:mr>
                              </m:m>
                            </m:e>
                          </m:d>
                        </m:e>
                        <m:sup>
                          <m:r>
                            <a:rPr lang="pt-BR" sz="2600" i="1">
                              <a:latin typeface="Cambria Math" panose="02040503050406030204" pitchFamily="18" charset="0"/>
                              <a:ea typeface="Cambria Math" panose="02040503050406030204" pitchFamily="18" charset="0"/>
                            </a:rPr>
                            <m:t>𝑇</m:t>
                          </m:r>
                        </m:sup>
                      </m:sSup>
                      <m:r>
                        <a:rPr lang="pt-BR" sz="2600" b="0" i="1" smtClean="0">
                          <a:latin typeface="Cambria Math" panose="02040503050406030204" pitchFamily="18" charset="0"/>
                          <a:ea typeface="Cambria Math" panose="02040503050406030204" pitchFamily="18" charset="0"/>
                        </a:rPr>
                        <m:t>.</m:t>
                      </m:r>
                    </m:oMath>
                  </m:oMathPara>
                </a14:m>
                <a:endParaRPr lang="pt-BR" dirty="0"/>
              </a:p>
              <a:p>
                <a:r>
                  <a:rPr lang="pt-BR" dirty="0"/>
                  <a:t>Notem que o vetor gradiente é representado pelo símbolo </a:t>
                </a:r>
                <a:r>
                  <a:rPr lang="pt-BR" i="1" dirty="0" err="1"/>
                  <a:t>Nabla</a:t>
                </a:r>
                <a:r>
                  <a:rPr lang="pt-BR" dirty="0"/>
                  <a:t>,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oMath>
                </a14:m>
                <a:r>
                  <a:rPr lang="pt-BR" dirty="0"/>
                  <a:t>, e é definido como um </a:t>
                </a:r>
                <a:r>
                  <a:rPr lang="pt-BR" b="1" i="1" dirty="0">
                    <a:solidFill>
                      <a:srgbClr val="00B050"/>
                    </a:solidFill>
                  </a:rPr>
                  <a:t>vetor coluna</a:t>
                </a:r>
                <a:r>
                  <a:rPr lang="pt-BR" dirty="0"/>
                  <a:t>, com número de elementos igual ao número de argumentos da função.</a:t>
                </a:r>
              </a:p>
              <a:p>
                <a:r>
                  <a:rPr lang="pt-BR" b="1" dirty="0"/>
                  <a:t>OBS</a:t>
                </a:r>
                <a:r>
                  <a:rPr lang="pt-BR" dirty="0"/>
                  <a:t>.: Na sequência, sem perda de generalidade, nós vamos assumir uma função com apenas um argumento,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b="0" i="0" smtClean="0">
                        <a:latin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1F555B0D-6D08-0865-C39E-A6D2FD651EE5}"/>
                  </a:ext>
                </a:extLst>
              </p:cNvPr>
              <p:cNvSpPr>
                <a:spLocks noGrp="1" noRot="1" noChangeAspect="1" noMove="1" noResize="1" noEditPoints="1" noAdjustHandles="1" noChangeArrowheads="1" noChangeShapeType="1" noTextEdit="1"/>
              </p:cNvSpPr>
              <p:nvPr>
                <p:ph idx="1"/>
              </p:nvPr>
            </p:nvSpPr>
            <p:spPr>
              <a:xfrm>
                <a:off x="838201" y="1825624"/>
                <a:ext cx="11179628" cy="5032376"/>
              </a:xfrm>
              <a:blipFill>
                <a:blip r:embed="rId3"/>
                <a:stretch>
                  <a:fillRect l="-982" t="-1937" r="-600"/>
                </a:stretch>
              </a:blipFill>
            </p:spPr>
            <p:txBody>
              <a:bodyPr/>
              <a:lstStyle/>
              <a:p>
                <a:r>
                  <a:rPr lang="pt-BR">
                    <a:noFill/>
                  </a:rPr>
                  <a:t> </a:t>
                </a:r>
              </a:p>
            </p:txBody>
          </p:sp>
        </mc:Fallback>
      </mc:AlternateContent>
    </p:spTree>
    <p:extLst>
      <p:ext uri="{BB962C8B-B14F-4D97-AF65-F5344CB8AC3E}">
        <p14:creationId xmlns:p14="http://schemas.microsoft.com/office/powerpoint/2010/main" val="131327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Agrupar 35">
            <a:extLst>
              <a:ext uri="{FF2B5EF4-FFF2-40B4-BE49-F238E27FC236}">
                <a16:creationId xmlns:a16="http://schemas.microsoft.com/office/drawing/2014/main" id="{FF5B73EB-D534-908A-A565-DE6D5A151BA6}"/>
              </a:ext>
            </a:extLst>
          </p:cNvPr>
          <p:cNvGrpSpPr/>
          <p:nvPr/>
        </p:nvGrpSpPr>
        <p:grpSpPr>
          <a:xfrm>
            <a:off x="2557851" y="1849057"/>
            <a:ext cx="5128513" cy="4788675"/>
            <a:chOff x="2557851" y="1849057"/>
            <a:chExt cx="5128513" cy="4788675"/>
          </a:xfrm>
        </p:grpSpPr>
        <p:grpSp>
          <p:nvGrpSpPr>
            <p:cNvPr id="30" name="Agrupar 29">
              <a:extLst>
                <a:ext uri="{FF2B5EF4-FFF2-40B4-BE49-F238E27FC236}">
                  <a16:creationId xmlns:a16="http://schemas.microsoft.com/office/drawing/2014/main" id="{4B31B99E-D78E-4235-31E0-5E261D83058B}"/>
                </a:ext>
              </a:extLst>
            </p:cNvPr>
            <p:cNvGrpSpPr/>
            <p:nvPr/>
          </p:nvGrpSpPr>
          <p:grpSpPr>
            <a:xfrm>
              <a:off x="2557851" y="1849057"/>
              <a:ext cx="5128513" cy="4788675"/>
              <a:chOff x="2557851" y="1849057"/>
              <a:chExt cx="5128513" cy="4788675"/>
            </a:xfrm>
          </p:grpSpPr>
          <p:cxnSp>
            <p:nvCxnSpPr>
              <p:cNvPr id="28" name="Conector reto 27">
                <a:extLst>
                  <a:ext uri="{FF2B5EF4-FFF2-40B4-BE49-F238E27FC236}">
                    <a16:creationId xmlns:a16="http://schemas.microsoft.com/office/drawing/2014/main" id="{E3E39E0A-8C56-E3B3-8ECE-6E3071EEF2A4}"/>
                  </a:ext>
                </a:extLst>
              </p:cNvPr>
              <p:cNvCxnSpPr>
                <a:cxnSpLocks/>
              </p:cNvCxnSpPr>
              <p:nvPr/>
            </p:nvCxnSpPr>
            <p:spPr>
              <a:xfrm flipV="1">
                <a:off x="3934885" y="2384497"/>
                <a:ext cx="955778" cy="14854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63110A15-1369-D226-8428-C3E17DE2CCC0}"/>
                  </a:ext>
                </a:extLst>
              </p:cNvPr>
              <p:cNvCxnSpPr/>
              <p:nvPr/>
            </p:nvCxnSpPr>
            <p:spPr>
              <a:xfrm>
                <a:off x="4395736" y="3184721"/>
                <a:ext cx="0" cy="75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3">
                <a:extLst>
                  <a:ext uri="{FF2B5EF4-FFF2-40B4-BE49-F238E27FC236}">
                    <a16:creationId xmlns:a16="http://schemas.microsoft.com/office/drawing/2014/main" id="{45643FC4-024A-9D9C-6F14-D57B74DE287E}"/>
                  </a:ext>
                </a:extLst>
              </p:cNvPr>
              <p:cNvGrpSpPr/>
              <p:nvPr/>
            </p:nvGrpSpPr>
            <p:grpSpPr>
              <a:xfrm>
                <a:off x="3241169" y="1849057"/>
                <a:ext cx="4445195" cy="4788675"/>
                <a:chOff x="5592784" y="3280305"/>
                <a:chExt cx="4445195" cy="4788675"/>
              </a:xfrm>
            </p:grpSpPr>
            <p:grpSp>
              <p:nvGrpSpPr>
                <p:cNvPr id="18" name="Group 4">
                  <a:extLst>
                    <a:ext uri="{FF2B5EF4-FFF2-40B4-BE49-F238E27FC236}">
                      <a16:creationId xmlns:a16="http://schemas.microsoft.com/office/drawing/2014/main" id="{BD083BC0-98EF-0A5F-57CC-EEB73C4C7EEE}"/>
                    </a:ext>
                  </a:extLst>
                </p:cNvPr>
                <p:cNvGrpSpPr/>
                <p:nvPr/>
              </p:nvGrpSpPr>
              <p:grpSpPr>
                <a:xfrm>
                  <a:off x="6299200" y="4001293"/>
                  <a:ext cx="2806700" cy="4067687"/>
                  <a:chOff x="6299200" y="4001293"/>
                  <a:chExt cx="2806700" cy="4067687"/>
                </a:xfrm>
              </p:grpSpPr>
              <p:grpSp>
                <p:nvGrpSpPr>
                  <p:cNvPr id="23" name="Group 9">
                    <a:extLst>
                      <a:ext uri="{FF2B5EF4-FFF2-40B4-BE49-F238E27FC236}">
                        <a16:creationId xmlns:a16="http://schemas.microsoft.com/office/drawing/2014/main" id="{63CCA800-8129-5C3A-BD1B-367E6752C373}"/>
                      </a:ext>
                    </a:extLst>
                  </p:cNvPr>
                  <p:cNvGrpSpPr/>
                  <p:nvPr/>
                </p:nvGrpSpPr>
                <p:grpSpPr>
                  <a:xfrm>
                    <a:off x="6299200" y="4001293"/>
                    <a:ext cx="2806700" cy="4067687"/>
                    <a:chOff x="5943600" y="2032000"/>
                    <a:chExt cx="2806700" cy="4067687"/>
                  </a:xfrm>
                </p:grpSpPr>
                <p:sp>
                  <p:nvSpPr>
                    <p:cNvPr id="25" name="Oval 19">
                      <a:extLst>
                        <a:ext uri="{FF2B5EF4-FFF2-40B4-BE49-F238E27FC236}">
                          <a16:creationId xmlns:a16="http://schemas.microsoft.com/office/drawing/2014/main" id="{1327A4BE-15FE-B579-7FE0-81AD416F1AFD}"/>
                        </a:ext>
                      </a:extLst>
                    </p:cNvPr>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tangle 20">
                      <a:extLst>
                        <a:ext uri="{FF2B5EF4-FFF2-40B4-BE49-F238E27FC236}">
                          <a16:creationId xmlns:a16="http://schemas.microsoft.com/office/drawing/2014/main" id="{E06D2782-4799-198D-0FF1-93BB9FDE7026}"/>
                        </a:ext>
                      </a:extLst>
                    </p:cNvPr>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4" name="Flowchart: Connector 12">
                    <a:extLst>
                      <a:ext uri="{FF2B5EF4-FFF2-40B4-BE49-F238E27FC236}">
                        <a16:creationId xmlns:a16="http://schemas.microsoft.com/office/drawing/2014/main" id="{34548E73-7FD3-A330-E169-98C97490AFE2}"/>
                      </a:ext>
                    </a:extLst>
                  </p:cNvPr>
                  <p:cNvSpPr/>
                  <p:nvPr/>
                </p:nvSpPr>
                <p:spPr>
                  <a:xfrm>
                    <a:off x="6693351" y="4526911"/>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 name="Straight Arrow Connector 5">
                  <a:extLst>
                    <a:ext uri="{FF2B5EF4-FFF2-40B4-BE49-F238E27FC236}">
                      <a16:creationId xmlns:a16="http://schemas.microsoft.com/office/drawing/2014/main" id="{EFB31E86-E897-1312-8272-4AEBE75C31C9}"/>
                    </a:ext>
                  </a:extLst>
                </p:cNvPr>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4A75BAA6-1B98-1366-C0B1-ABBDB48F212E}"/>
                    </a:ext>
                  </a:extLst>
                </p:cNvPr>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7">
                      <a:extLst>
                        <a:ext uri="{FF2B5EF4-FFF2-40B4-BE49-F238E27FC236}">
                          <a16:creationId xmlns:a16="http://schemas.microsoft.com/office/drawing/2014/main" id="{A5625685-309C-EC21-6955-1B7FB8489FF6}"/>
                        </a:ext>
                      </a:extLst>
                    </p:cNvPr>
                    <p:cNvSpPr/>
                    <p:nvPr/>
                  </p:nvSpPr>
                  <p:spPr>
                    <a:xfrm>
                      <a:off x="5592784" y="3280305"/>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21" name="Rectangle 7">
                      <a:extLst>
                        <a:ext uri="{FF2B5EF4-FFF2-40B4-BE49-F238E27FC236}">
                          <a16:creationId xmlns:a16="http://schemas.microsoft.com/office/drawing/2014/main" id="{A5625685-309C-EC21-6955-1B7FB8489FF6}"/>
                        </a:ext>
                      </a:extLst>
                    </p:cNvPr>
                    <p:cNvSpPr>
                      <a:spLocks noRot="1" noChangeAspect="1" noMove="1" noResize="1" noEditPoints="1" noAdjustHandles="1" noChangeArrowheads="1" noChangeShapeType="1" noTextEdit="1"/>
                    </p:cNvSpPr>
                    <p:nvPr/>
                  </p:nvSpPr>
                  <p:spPr>
                    <a:xfrm>
                      <a:off x="5592784" y="3280305"/>
                      <a:ext cx="693716" cy="369332"/>
                    </a:xfrm>
                    <a:prstGeom prst="rect">
                      <a:avLst/>
                    </a:prstGeom>
                    <a:blipFill>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8">
                      <a:extLst>
                        <a:ext uri="{FF2B5EF4-FFF2-40B4-BE49-F238E27FC236}">
                          <a16:creationId xmlns:a16="http://schemas.microsoft.com/office/drawing/2014/main" id="{161B0DD3-F136-6364-1357-D87AB20C91F9}"/>
                        </a:ext>
                      </a:extLst>
                    </p:cNvPr>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9" name="Conector reto 8">
                <a:extLst>
                  <a:ext uri="{FF2B5EF4-FFF2-40B4-BE49-F238E27FC236}">
                    <a16:creationId xmlns:a16="http://schemas.microsoft.com/office/drawing/2014/main" id="{C7640199-8646-03FD-FD8B-5C874E0DA7A6}"/>
                  </a:ext>
                </a:extLst>
              </p:cNvPr>
              <p:cNvCxnSpPr/>
              <p:nvPr/>
            </p:nvCxnSpPr>
            <p:spPr>
              <a:xfrm flipH="1">
                <a:off x="3241736" y="3149663"/>
                <a:ext cx="1152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F68B3EA5-E817-37DC-1EC7-815544FF5209}"/>
                      </a:ext>
                    </a:extLst>
                  </p:cNvPr>
                  <p:cNvSpPr/>
                  <p:nvPr/>
                </p:nvSpPr>
                <p:spPr>
                  <a:xfrm>
                    <a:off x="4133953" y="3970255"/>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13" name="Rectangle 8">
                    <a:extLst>
                      <a:ext uri="{FF2B5EF4-FFF2-40B4-BE49-F238E27FC236}">
                        <a16:creationId xmlns:a16="http://schemas.microsoft.com/office/drawing/2014/main" id="{F68B3EA5-E817-37DC-1EC7-815544FF5209}"/>
                      </a:ext>
                    </a:extLst>
                  </p:cNvPr>
                  <p:cNvSpPr>
                    <a:spLocks noRot="1" noChangeAspect="1" noMove="1" noResize="1" noEditPoints="1" noAdjustHandles="1" noChangeArrowheads="1" noChangeShapeType="1" noTextEdit="1"/>
                  </p:cNvSpPr>
                  <p:nvPr/>
                </p:nvSpPr>
                <p:spPr>
                  <a:xfrm>
                    <a:off x="4133953" y="3970255"/>
                    <a:ext cx="519566" cy="276999"/>
                  </a:xfrm>
                  <a:prstGeom prst="rect">
                    <a:avLst/>
                  </a:prstGeom>
                  <a:blipFill>
                    <a:blip r:embed="rId7"/>
                    <a:stretch>
                      <a:fillRect b="-65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D0769E4C-DD9D-ED39-DC62-054979614FEB}"/>
                      </a:ext>
                    </a:extLst>
                  </p:cNvPr>
                  <p:cNvSpPr/>
                  <p:nvPr/>
                </p:nvSpPr>
                <p:spPr>
                  <a:xfrm>
                    <a:off x="2557851" y="3011163"/>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15" name="Rectangle 7">
                    <a:extLst>
                      <a:ext uri="{FF2B5EF4-FFF2-40B4-BE49-F238E27FC236}">
                        <a16:creationId xmlns:a16="http://schemas.microsoft.com/office/drawing/2014/main" id="{D0769E4C-DD9D-ED39-DC62-054979614FEB}"/>
                      </a:ext>
                    </a:extLst>
                  </p:cNvPr>
                  <p:cNvSpPr>
                    <a:spLocks noRot="1" noChangeAspect="1" noMove="1" noResize="1" noEditPoints="1" noAdjustHandles="1" noChangeArrowheads="1" noChangeShapeType="1" noTextEdit="1"/>
                  </p:cNvSpPr>
                  <p:nvPr/>
                </p:nvSpPr>
                <p:spPr>
                  <a:xfrm>
                    <a:off x="2557851" y="3011163"/>
                    <a:ext cx="736740" cy="276999"/>
                  </a:xfrm>
                  <a:prstGeom prst="rect">
                    <a:avLst/>
                  </a:prstGeom>
                  <a:blipFill>
                    <a:blip r:embed="rId8"/>
                    <a:stretch>
                      <a:fillRect b="-8889"/>
                    </a:stretch>
                  </a:blipFill>
                </p:spPr>
                <p:txBody>
                  <a:bodyPr/>
                  <a:lstStyle/>
                  <a:p>
                    <a:r>
                      <a:rPr lang="pt-BR">
                        <a:noFill/>
                      </a:rPr>
                      <a:t> </a:t>
                    </a:r>
                  </a:p>
                </p:txBody>
              </p:sp>
            </mc:Fallback>
          </mc:AlternateContent>
        </p:grpSp>
        <p:sp>
          <p:nvSpPr>
            <p:cNvPr id="31" name="CaixaDeTexto 30">
              <a:extLst>
                <a:ext uri="{FF2B5EF4-FFF2-40B4-BE49-F238E27FC236}">
                  <a16:creationId xmlns:a16="http://schemas.microsoft.com/office/drawing/2014/main" id="{64A4657C-960E-11D0-A7F3-D857EE94806A}"/>
                </a:ext>
              </a:extLst>
            </p:cNvPr>
            <p:cNvSpPr txBox="1"/>
            <p:nvPr/>
          </p:nvSpPr>
          <p:spPr>
            <a:xfrm>
              <a:off x="4331572" y="2146194"/>
              <a:ext cx="1118182" cy="276999"/>
            </a:xfrm>
            <a:prstGeom prst="rect">
              <a:avLst/>
            </a:prstGeom>
            <a:noFill/>
          </p:spPr>
          <p:txBody>
            <a:bodyPr wrap="square" rtlCol="0">
              <a:spAutoFit/>
            </a:bodyPr>
            <a:lstStyle/>
            <a:p>
              <a:pPr algn="ctr"/>
              <a:r>
                <a:rPr lang="pt-BR" sz="1200" dirty="0"/>
                <a:t>reta </a:t>
              </a:r>
              <a:r>
                <a:rPr lang="pt-BR" sz="1100" dirty="0"/>
                <a:t>tangente</a:t>
              </a:r>
              <a:endParaRPr lang="pt-BR" sz="1200" dirty="0"/>
            </a:p>
          </p:txBody>
        </p:sp>
        <p:cxnSp>
          <p:nvCxnSpPr>
            <p:cNvPr id="33" name="Conector de Seta Reta 32">
              <a:extLst>
                <a:ext uri="{FF2B5EF4-FFF2-40B4-BE49-F238E27FC236}">
                  <a16:creationId xmlns:a16="http://schemas.microsoft.com/office/drawing/2014/main" id="{F6EF6F6D-8D74-FA08-87F6-546EA051C046}"/>
                </a:ext>
              </a:extLst>
            </p:cNvPr>
            <p:cNvCxnSpPr>
              <a:cxnSpLocks/>
            </p:cNvCxnSpPr>
            <p:nvPr/>
          </p:nvCxnSpPr>
          <p:spPr>
            <a:xfrm>
              <a:off x="4462889" y="3149663"/>
              <a:ext cx="4969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FC568033-C4DD-8086-39C7-51BAF3389745}"/>
                </a:ext>
              </a:extLst>
            </p:cNvPr>
            <p:cNvSpPr txBox="1"/>
            <p:nvPr/>
          </p:nvSpPr>
          <p:spPr>
            <a:xfrm>
              <a:off x="4887385" y="2927386"/>
              <a:ext cx="1219200" cy="430887"/>
            </a:xfrm>
            <a:prstGeom prst="rect">
              <a:avLst/>
            </a:prstGeom>
            <a:noFill/>
          </p:spPr>
          <p:txBody>
            <a:bodyPr wrap="square" rtlCol="0">
              <a:spAutoFit/>
            </a:bodyPr>
            <a:lstStyle/>
            <a:p>
              <a:pPr algn="ctr"/>
              <a:r>
                <a:rPr lang="pt-BR" sz="1100" dirty="0"/>
                <a:t>direção apontada pelo gradiente</a:t>
              </a:r>
            </a:p>
          </p:txBody>
        </p:sp>
      </p:grpSp>
    </p:spTree>
    <p:extLst>
      <p:ext uri="{BB962C8B-B14F-4D97-AF65-F5344CB8AC3E}">
        <p14:creationId xmlns:p14="http://schemas.microsoft.com/office/powerpoint/2010/main" val="314260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p:cNvGrpSpPr/>
          <p:nvPr/>
        </p:nvGrpSpPr>
        <p:grpSpPr>
          <a:xfrm>
            <a:off x="2848579" y="1571592"/>
            <a:ext cx="5159332" cy="4965656"/>
            <a:chOff x="2527032" y="1672076"/>
            <a:chExt cx="5159332"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p:grpSp>
    </p:spTree>
    <p:extLst>
      <p:ext uri="{BB962C8B-B14F-4D97-AF65-F5344CB8AC3E}">
        <p14:creationId xmlns:p14="http://schemas.microsoft.com/office/powerpoint/2010/main" val="198827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upo 73"/>
          <p:cNvGrpSpPr/>
          <p:nvPr/>
        </p:nvGrpSpPr>
        <p:grpSpPr>
          <a:xfrm>
            <a:off x="1892854" y="1571592"/>
            <a:ext cx="6131298" cy="4965656"/>
            <a:chOff x="1571307" y="1672076"/>
            <a:chExt cx="6131298" cy="4965656"/>
          </a:xfrm>
        </p:grpSpPr>
        <p:grpSp>
          <p:nvGrpSpPr>
            <p:cNvPr id="72" name="Grupo 71"/>
            <p:cNvGrpSpPr/>
            <p:nvPr/>
          </p:nvGrpSpPr>
          <p:grpSpPr>
            <a:xfrm>
              <a:off x="1571307" y="1672076"/>
              <a:ext cx="6115057" cy="4965656"/>
              <a:chOff x="1571307" y="1672076"/>
              <a:chExt cx="6115057" cy="4965656"/>
            </a:xfrm>
          </p:grpSpPr>
          <p:cxnSp>
            <p:nvCxnSpPr>
              <p:cNvPr id="17" name="Conector reto 16"/>
              <p:cNvCxnSpPr/>
              <p:nvPr/>
            </p:nvCxnSpPr>
            <p:spPr>
              <a:xfrm>
                <a:off x="4179935" y="3579404"/>
                <a:ext cx="0" cy="3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15769" y="1672076"/>
                <a:ext cx="4470595" cy="4965656"/>
                <a:chOff x="5567384" y="3103324"/>
                <a:chExt cx="4470595" cy="4965656"/>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3" name="Flowchart: Connector 12"/>
                  <p:cNvSpPr/>
                  <p:nvPr/>
                </p:nvSpPr>
                <p:spPr>
                  <a:xfrm>
                    <a:off x="6478144" y="4933774"/>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p:cxnSp>
            <p:nvCxnSpPr>
              <p:cNvPr id="42" name="Conector reto 41"/>
              <p:cNvCxnSpPr/>
              <p:nvPr/>
            </p:nvCxnSpPr>
            <p:spPr>
              <a:xfrm flipH="1">
                <a:off x="3256567" y="3556552"/>
                <a:ext cx="90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Flowchart: Connector 12"/>
              <p:cNvSpPr/>
              <p:nvPr/>
            </p:nvSpPr>
            <p:spPr>
              <a:xfrm>
                <a:off x="4848323" y="2640903"/>
                <a:ext cx="108000" cy="108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4" name="Conector reto 43"/>
              <p:cNvCxnSpPr/>
              <p:nvPr/>
            </p:nvCxnSpPr>
            <p:spPr>
              <a:xfrm>
                <a:off x="4911376" y="2685850"/>
                <a:ext cx="0" cy="126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a:xfrm flipV="1">
                <a:off x="3262206" y="2698102"/>
                <a:ext cx="1620000" cy="55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8"/>
                  <p:cNvSpPr/>
                  <p:nvPr/>
                </p:nvSpPr>
                <p:spPr>
                  <a:xfrm>
                    <a:off x="3876170" y="4026451"/>
                    <a:ext cx="5195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b="0" i="1" smtClean="0">
                              <a:latin typeface="Cambria Math" panose="02040503050406030204" pitchFamily="18" charset="0"/>
                            </a:rPr>
                            <m:t>(0)</m:t>
                          </m:r>
                        </m:oMath>
                      </m:oMathPara>
                    </a14:m>
                    <a:endParaRPr lang="nl-BE" sz="1200" dirty="0"/>
                  </a:p>
                </p:txBody>
              </p:sp>
            </mc:Choice>
            <mc:Fallback xmlns="">
              <p:sp>
                <p:nvSpPr>
                  <p:cNvPr id="60" name="Rectangle 8"/>
                  <p:cNvSpPr>
                    <a:spLocks noRot="1" noChangeAspect="1" noMove="1" noResize="1" noEditPoints="1" noAdjustHandles="1" noChangeArrowheads="1" noChangeShapeType="1" noTextEdit="1"/>
                  </p:cNvSpPr>
                  <p:nvPr/>
                </p:nvSpPr>
                <p:spPr>
                  <a:xfrm>
                    <a:off x="3876170" y="4026451"/>
                    <a:ext cx="519566" cy="276999"/>
                  </a:xfrm>
                  <a:prstGeom prst="rect">
                    <a:avLst/>
                  </a:prstGeom>
                  <a:blipFill rotWithShape="0">
                    <a:blip r:embed="rId7"/>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8"/>
                  <p:cNvSpPr/>
                  <p:nvPr/>
                </p:nvSpPr>
                <p:spPr>
                  <a:xfrm>
                    <a:off x="4395736" y="3921586"/>
                    <a:ext cx="142789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0</m:t>
                              </m:r>
                            </m:e>
                          </m:d>
                          <m:r>
                            <a:rPr lang="pt-BR" sz="1200" b="0" i="1" smtClean="0">
                              <a:latin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b="0" i="1" smtClean="0">
                                  <a:latin typeface="Cambria Math" panose="02040503050406030204" pitchFamily="18" charset="0"/>
                                  <a:ea typeface="Cambria Math" panose="02040503050406030204" pitchFamily="18" charset="0"/>
                                </a:rPr>
                                <m:t>𝑥</m:t>
                              </m:r>
                            </m:den>
                          </m:f>
                        </m:oMath>
                      </m:oMathPara>
                    </a14:m>
                    <a:endParaRPr lang="nl-BE" sz="1200" dirty="0"/>
                  </a:p>
                </p:txBody>
              </p:sp>
            </mc:Choice>
            <mc:Fallback xmlns="">
              <p:sp>
                <p:nvSpPr>
                  <p:cNvPr id="61" name="Rectangle 8"/>
                  <p:cNvSpPr>
                    <a:spLocks noRot="1" noChangeAspect="1" noMove="1" noResize="1" noEditPoints="1" noAdjustHandles="1" noChangeArrowheads="1" noChangeShapeType="1" noTextEdit="1"/>
                  </p:cNvSpPr>
                  <p:nvPr/>
                </p:nvSpPr>
                <p:spPr>
                  <a:xfrm>
                    <a:off x="4395736" y="3921586"/>
                    <a:ext cx="1427891" cy="450701"/>
                  </a:xfrm>
                  <a:prstGeom prst="rect">
                    <a:avLst/>
                  </a:prstGeom>
                  <a:blipFill rotWithShape="0">
                    <a:blip r:embed="rId8"/>
                    <a:stretch>
                      <a:fillRect b="-13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ctangle 7"/>
                  <p:cNvSpPr/>
                  <p:nvPr/>
                </p:nvSpPr>
                <p:spPr>
                  <a:xfrm>
                    <a:off x="2527032" y="3406222"/>
                    <a:ext cx="7367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63" name="Rectangle 7"/>
                  <p:cNvSpPr>
                    <a:spLocks noRot="1" noChangeAspect="1" noMove="1" noResize="1" noEditPoints="1" noAdjustHandles="1" noChangeArrowheads="1" noChangeShapeType="1" noTextEdit="1"/>
                  </p:cNvSpPr>
                  <p:nvPr/>
                </p:nvSpPr>
                <p:spPr>
                  <a:xfrm>
                    <a:off x="2527032" y="3406222"/>
                    <a:ext cx="736740" cy="276999"/>
                  </a:xfrm>
                  <a:prstGeom prst="rect">
                    <a:avLst/>
                  </a:prstGeom>
                  <a:blipFill rotWithShape="0">
                    <a:blip r:embed="rId9"/>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Rectangle 7"/>
                  <p:cNvSpPr/>
                  <p:nvPr/>
                </p:nvSpPr>
                <p:spPr>
                  <a:xfrm>
                    <a:off x="1571307" y="2460494"/>
                    <a:ext cx="1719573"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oMath>
                      </m:oMathPara>
                    </a14:m>
                    <a:endParaRPr lang="nl-BE" sz="1200" dirty="0"/>
                  </a:p>
                </p:txBody>
              </p:sp>
            </mc:Choice>
            <mc:Fallback xmlns="">
              <p:sp>
                <p:nvSpPr>
                  <p:cNvPr id="65" name="Rectangle 7"/>
                  <p:cNvSpPr>
                    <a:spLocks noRot="1" noChangeAspect="1" noMove="1" noResize="1" noEditPoints="1" noAdjustHandles="1" noChangeArrowheads="1" noChangeShapeType="1" noTextEdit="1"/>
                  </p:cNvSpPr>
                  <p:nvPr/>
                </p:nvSpPr>
                <p:spPr>
                  <a:xfrm>
                    <a:off x="1571307" y="2460494"/>
                    <a:ext cx="1719573" cy="507318"/>
                  </a:xfrm>
                  <a:prstGeom prst="rect">
                    <a:avLst/>
                  </a:prstGeom>
                  <a:blipFill rotWithShape="0">
                    <a:blip r:embed="rId10"/>
                    <a:stretch>
                      <a:fillRect/>
                    </a:stretch>
                  </a:blipFill>
                </p:spPr>
                <p:txBody>
                  <a:bodyPr/>
                  <a:lstStyle/>
                  <a:p>
                    <a:r>
                      <a:rPr lang="pt-BR">
                        <a:noFill/>
                      </a:rPr>
                      <a:t> </a:t>
                    </a:r>
                  </a:p>
                </p:txBody>
              </p:sp>
            </mc:Fallback>
          </mc:AlternateContent>
          <p:cxnSp>
            <p:nvCxnSpPr>
              <p:cNvPr id="67" name="Conector em curva 66"/>
              <p:cNvCxnSpPr>
                <a:endCxn id="43" idx="1"/>
              </p:cNvCxnSpPr>
              <p:nvPr/>
            </p:nvCxnSpPr>
            <p:spPr>
              <a:xfrm rot="5400000" flipH="1" flipV="1">
                <a:off x="4100840" y="2735816"/>
                <a:ext cx="842396" cy="684202"/>
              </a:xfrm>
              <a:prstGeom prst="curvedConnector3">
                <a:avLst>
                  <a:gd name="adj1" fmla="val 129014"/>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Rectangle 7"/>
                <p:cNvSpPr/>
                <p:nvPr/>
              </p:nvSpPr>
              <p:spPr>
                <a:xfrm>
                  <a:off x="5265271" y="1841066"/>
                  <a:ext cx="2437334"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𝑓</m:t>
                        </m:r>
                        <m:d>
                          <m:dPr>
                            <m:ctrlPr>
                              <a:rPr lang="pt-BR" sz="1200" i="1" smtClean="0">
                                <a:latin typeface="Cambria Math" panose="02040503050406030204" pitchFamily="18" charset="0"/>
                              </a:rPr>
                            </m:ctrlPr>
                          </m:dPr>
                          <m:e>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rPr>
                              <m:t>+</m:t>
                            </m:r>
                            <m:r>
                              <a:rPr lang="pt-BR" sz="1200" i="1">
                                <a:latin typeface="Cambria Math" panose="02040503050406030204" pitchFamily="18" charset="0"/>
                                <a:ea typeface="Cambria Math" panose="02040503050406030204" pitchFamily="18" charset="0"/>
                              </a:rPr>
                              <m:t>𝛼</m:t>
                            </m:r>
                            <m:f>
                              <m:fPr>
                                <m:ctrlPr>
                                  <a:rPr lang="pt-BR" sz="1200" i="1">
                                    <a:latin typeface="Cambria Math" panose="02040503050406030204" pitchFamily="18" charset="0"/>
                                    <a:ea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rPr>
                                  <m:t>𝑥</m:t>
                                </m:r>
                                <m:d>
                                  <m:dPr>
                                    <m:ctrlPr>
                                      <a:rPr lang="pt-BR" sz="1200" i="1">
                                        <a:latin typeface="Cambria Math" panose="02040503050406030204" pitchFamily="18" charset="0"/>
                                      </a:rPr>
                                    </m:ctrlPr>
                                  </m:dPr>
                                  <m:e>
                                    <m:r>
                                      <a:rPr lang="pt-BR" sz="1200" i="1">
                                        <a:latin typeface="Cambria Math" panose="02040503050406030204" pitchFamily="18" charset="0"/>
                                      </a:rPr>
                                      <m:t>0</m:t>
                                    </m:r>
                                  </m:e>
                                </m:d>
                                <m:r>
                                  <a:rPr lang="pt-BR" sz="1200" i="1">
                                    <a:latin typeface="Cambria Math" panose="02040503050406030204" pitchFamily="18" charset="0"/>
                                    <a:ea typeface="Cambria Math" panose="02040503050406030204" pitchFamily="18" charset="0"/>
                                  </a:rPr>
                                  <m:t>)</m:t>
                                </m:r>
                              </m:num>
                              <m:den>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𝑥</m:t>
                                </m:r>
                              </m:den>
                            </m:f>
                          </m:e>
                        </m:d>
                        <m:r>
                          <a:rPr lang="pt-BR" sz="1200" b="0" i="1" smtClean="0">
                            <a:latin typeface="Cambria Math" panose="02040503050406030204" pitchFamily="18" charset="0"/>
                          </a:rPr>
                          <m:t>&gt;</m:t>
                        </m:r>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i="1">
                                <a:latin typeface="Cambria Math" panose="02040503050406030204" pitchFamily="18" charset="0"/>
                              </a:rPr>
                              <m:t>𝑥</m:t>
                            </m:r>
                            <m:r>
                              <a:rPr lang="pt-BR" sz="1200" i="1">
                                <a:latin typeface="Cambria Math" panose="02040503050406030204" pitchFamily="18" charset="0"/>
                              </a:rPr>
                              <m:t>(0)</m:t>
                            </m:r>
                          </m:e>
                        </m:d>
                      </m:oMath>
                    </m:oMathPara>
                  </a14:m>
                  <a:endParaRPr lang="nl-BE" sz="1200" dirty="0"/>
                </a:p>
              </p:txBody>
            </p:sp>
          </mc:Choice>
          <mc:Fallback xmlns="">
            <p:sp>
              <p:nvSpPr>
                <p:cNvPr id="73" name="Rectangle 7"/>
                <p:cNvSpPr>
                  <a:spLocks noRot="1" noChangeAspect="1" noMove="1" noResize="1" noEditPoints="1" noAdjustHandles="1" noChangeArrowheads="1" noChangeShapeType="1" noTextEdit="1"/>
                </p:cNvSpPr>
                <p:nvPr/>
              </p:nvSpPr>
              <p:spPr>
                <a:xfrm>
                  <a:off x="5265271" y="1841066"/>
                  <a:ext cx="2437334" cy="507318"/>
                </a:xfrm>
                <a:prstGeom prst="rect">
                  <a:avLst/>
                </a:prstGeom>
                <a:blipFill rotWithShape="0">
                  <a:blip r:embed="rId11"/>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57305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rotWithShape="0">
                  <a:blip r:embed="rId8"/>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na</a:t>
                  </a:r>
                  <a:r>
                    <a:rPr lang="en-US" sz="1400" dirty="0"/>
                    <a:t> </a:t>
                  </a:r>
                  <a:r>
                    <a:rPr lang="en-US" sz="1400" dirty="0" err="1"/>
                    <a:t>direção</a:t>
                  </a:r>
                  <a:r>
                    <a:rPr lang="en-US" sz="1400" dirty="0"/>
                    <a:t> </a:t>
                  </a:r>
                  <a:r>
                    <a:rPr lang="en-US" sz="1400" dirty="0" err="1"/>
                    <a:t>contrária</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rotWithShape="0">
                  <a:blip r:embed="rId13"/>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D41D2-8E02-AEAF-FAAF-4947A9B4CCAE}"/>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855C53E-D488-764D-3044-955F0B3DE57A}"/>
                  </a:ext>
                </a:extLst>
              </p:cNvPr>
              <p:cNvSpPr>
                <a:spLocks noGrp="1"/>
              </p:cNvSpPr>
              <p:nvPr>
                <p:ph idx="1"/>
              </p:nvPr>
            </p:nvSpPr>
            <p:spPr>
              <a:xfrm>
                <a:off x="838200" y="1825625"/>
                <a:ext cx="11038952" cy="2604983"/>
              </a:xfrm>
            </p:spPr>
            <p:txBody>
              <a:bodyPr/>
              <a:lstStyle/>
              <a:p>
                <a:r>
                  <a:rPr lang="pt-BR" dirty="0"/>
                  <a:t>Imaginem o ponto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 com valor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(0))</m:t>
                    </m:r>
                  </m:oMath>
                </a14:m>
                <a:r>
                  <a:rPr lang="pt-BR" dirty="0"/>
                  <a:t> na figura abaixo. </a:t>
                </a:r>
              </a:p>
              <a:p>
                <a:r>
                  <a:rPr lang="pt-BR" dirty="0"/>
                  <a:t>Se quisermos que o valor 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oMath>
                </a14:m>
                <a:r>
                  <a:rPr lang="pt-BR" dirty="0"/>
                  <a:t> aumente, devemos aumentar ou diminuir o valor de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(0)</m:t>
                    </m:r>
                  </m:oMath>
                </a14:m>
                <a:r>
                  <a:rPr lang="pt-BR" dirty="0"/>
                  <a:t>?</a:t>
                </a:r>
              </a:p>
              <a:p>
                <a:r>
                  <a:rPr lang="pt-BR" dirty="0"/>
                  <a:t>Ou seja, qual </a:t>
                </a:r>
                <a:r>
                  <a:rPr lang="pt-BR" b="1" i="1" dirty="0">
                    <a:solidFill>
                      <a:srgbClr val="00B050"/>
                    </a:solidFill>
                  </a:rPr>
                  <a:t>direção</a:t>
                </a:r>
                <a:r>
                  <a:rPr lang="pt-BR" dirty="0"/>
                  <a:t> devemos seguir para maximizar o valor de </a:t>
                </a:r>
                <a14:m>
                  <m:oMath xmlns:m="http://schemas.openxmlformats.org/officeDocument/2006/math">
                    <m:r>
                      <a:rPr lang="pt-BR" i="1" smtClean="0">
                        <a:latin typeface="Cambria Math" panose="02040503050406030204" pitchFamily="18" charset="0"/>
                      </a:rPr>
                      <m:t>𝑓</m:t>
                    </m:r>
                    <m:r>
                      <a:rPr lang="pt-BR" i="1" smtClean="0">
                        <a:latin typeface="Cambria Math" panose="02040503050406030204" pitchFamily="18" charset="0"/>
                      </a:rPr>
                      <m:t>(</m:t>
                    </m:r>
                    <m:r>
                      <a:rPr lang="pt-BR" i="1" smtClean="0">
                        <a:latin typeface="Cambria Math" panose="02040503050406030204" pitchFamily="18" charset="0"/>
                      </a:rPr>
                      <m:t>𝑥</m:t>
                    </m:r>
                    <m:r>
                      <a:rPr lang="pt-BR"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E855C53E-D488-764D-3044-955F0B3DE57A}"/>
                  </a:ext>
                </a:extLst>
              </p:cNvPr>
              <p:cNvSpPr>
                <a:spLocks noGrp="1" noRot="1" noChangeAspect="1" noMove="1" noResize="1" noEditPoints="1" noAdjustHandles="1" noChangeArrowheads="1" noChangeShapeType="1" noTextEdit="1"/>
              </p:cNvSpPr>
              <p:nvPr>
                <p:ph idx="1"/>
              </p:nvPr>
            </p:nvSpPr>
            <p:spPr>
              <a:xfrm>
                <a:off x="838200" y="1825625"/>
                <a:ext cx="11038952" cy="2604983"/>
              </a:xfrm>
              <a:blipFill>
                <a:blip r:embed="rId3"/>
                <a:stretch>
                  <a:fillRect l="-994" t="-3738"/>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D680B088-A28F-28CE-9432-4FA0B48F17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626"/>
          <a:stretch/>
        </p:blipFill>
        <p:spPr>
          <a:xfrm>
            <a:off x="3516258" y="4001294"/>
            <a:ext cx="5159483" cy="2604983"/>
          </a:xfrm>
          <a:prstGeom prst="rect">
            <a:avLst/>
          </a:prstGeom>
        </p:spPr>
      </p:pic>
    </p:spTree>
    <p:extLst>
      <p:ext uri="{BB962C8B-B14F-4D97-AF65-F5344CB8AC3E}">
        <p14:creationId xmlns:p14="http://schemas.microsoft.com/office/powerpoint/2010/main" val="17627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8218F-ACB4-6D39-79C7-B321138F7286}"/>
              </a:ext>
            </a:extLst>
          </p:cNvPr>
          <p:cNvSpPr>
            <a:spLocks noGrp="1"/>
          </p:cNvSpPr>
          <p:nvPr>
            <p:ph type="title"/>
          </p:nvPr>
        </p:nvSpPr>
        <p:spPr/>
        <p:txBody>
          <a:bodyPr/>
          <a:lstStyle/>
          <a:p>
            <a:r>
              <a:rPr lang="pt-BR" dirty="0"/>
              <a:t>O vetor gradiente indica o caminho para o máximo da função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04DA9A-414F-A178-1A5D-8A7B60A1D0D6}"/>
                  </a:ext>
                </a:extLst>
              </p:cNvPr>
              <p:cNvSpPr>
                <a:spLocks noGrp="1"/>
              </p:cNvSpPr>
              <p:nvPr>
                <p:ph idx="1"/>
              </p:nvPr>
            </p:nvSpPr>
            <p:spPr>
              <a:xfrm>
                <a:off x="5697415" y="1825624"/>
                <a:ext cx="6330462" cy="5032375"/>
              </a:xfrm>
            </p:spPr>
            <p:txBody>
              <a:bodyPr>
                <a:normAutofit/>
              </a:bodyPr>
              <a:lstStyle/>
              <a:p>
                <a:r>
                  <a:rPr lang="pt-BR" dirty="0"/>
                  <a:t>O vetor gradiente calculado no ponto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oMath>
                </a14:m>
                <a:r>
                  <a:rPr lang="pt-BR" dirty="0"/>
                  <a:t>, diz </a:t>
                </a:r>
                <a:r>
                  <a:rPr lang="pt-BR" b="1" i="1" dirty="0">
                    <a:solidFill>
                      <a:srgbClr val="00B050"/>
                    </a:solidFill>
                  </a:rPr>
                  <a:t>em qual direção </a:t>
                </a:r>
                <a:r>
                  <a:rPr lang="pt-BR" dirty="0"/>
                  <a:t>devemos caminhar para </a:t>
                </a:r>
                <a:r>
                  <a:rPr lang="pt-BR" b="1" i="1" dirty="0">
                    <a:solidFill>
                      <a:srgbClr val="00B050"/>
                    </a:solidFill>
                  </a:rPr>
                  <a:t>aumentar o valor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mais rapidamente</a:t>
                </a:r>
                <a:r>
                  <a:rPr lang="pt-BR" sz="2800" dirty="0"/>
                  <a:t>.</a:t>
                </a:r>
              </a:p>
              <a:p>
                <a:r>
                  <a:rPr lang="pt-BR" sz="2800" dirty="0"/>
                  <a:t>Se </a:t>
                </a:r>
                <a:r>
                  <a:rPr lang="pt-BR" sz="2800" b="1" i="1" dirty="0">
                    <a:solidFill>
                      <a:srgbClr val="00B050"/>
                    </a:solidFill>
                  </a:rPr>
                  <a:t>adicionarmos</a:t>
                </a:r>
                <a:r>
                  <a:rPr lang="pt-BR" sz="2800" dirty="0"/>
                  <a:t> uma porcentagem, </a:t>
                </a:r>
                <a14:m>
                  <m:oMath xmlns:m="http://schemas.openxmlformats.org/officeDocument/2006/math">
                    <m:r>
                      <a:rPr lang="pt-BR" sz="2800" i="1" smtClean="0">
                        <a:latin typeface="Cambria Math" panose="02040503050406030204" pitchFamily="18" charset="0"/>
                        <a:ea typeface="Cambria Math" panose="02040503050406030204" pitchFamily="18" charset="0"/>
                      </a:rPr>
                      <m:t>𝛼</m:t>
                    </m:r>
                  </m:oMath>
                </a14:m>
                <a:r>
                  <a:rPr lang="pt-BR" dirty="0"/>
                  <a:t>, do gradiente ao</a:t>
                </a:r>
                <a:r>
                  <a:rPr lang="pt-BR" sz="2800" dirty="0"/>
                  <a:t> valor de </a:t>
                </a:r>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(0)</m:t>
                    </m:r>
                  </m:oMath>
                </a14:m>
                <a:r>
                  <a:rPr lang="pt-BR" sz="2800" dirty="0"/>
                  <a:t>, teremos que o </a:t>
                </a:r>
                <a:r>
                  <a:rPr lang="pt-BR" sz="2800" b="1" i="1" dirty="0">
                    <a:solidFill>
                      <a:srgbClr val="00B050"/>
                    </a:solidFill>
                  </a:rPr>
                  <a:t>novo ponto</a:t>
                </a:r>
                <a:r>
                  <a:rPr lang="pt-BR" sz="2800" dirty="0"/>
                  <a:t>, </a:t>
                </a:r>
                <a14:m>
                  <m:oMath xmlns:m="http://schemas.openxmlformats.org/officeDocument/2006/math">
                    <m:r>
                      <a:rPr lang="pt-BR" sz="2800" i="1">
                        <a:latin typeface="Cambria Math" panose="02040503050406030204" pitchFamily="18" charset="0"/>
                      </a:rPr>
                      <m:t>𝑥</m:t>
                    </m:r>
                    <m:r>
                      <a:rPr lang="pt-BR" sz="2800" i="1">
                        <a:latin typeface="Cambria Math" panose="02040503050406030204" pitchFamily="18" charset="0"/>
                      </a:rPr>
                      <m:t>(1)</m:t>
                    </m:r>
                  </m:oMath>
                </a14:m>
                <a:r>
                  <a:rPr lang="pt-BR" sz="2800" dirty="0"/>
                  <a:t>, terá um valor de </a:t>
                </a:r>
                <a14:m>
                  <m:oMath xmlns:m="http://schemas.openxmlformats.org/officeDocument/2006/math">
                    <m:r>
                      <a:rPr lang="pt-BR" sz="2800" i="1">
                        <a:latin typeface="Cambria Math" panose="02040503050406030204" pitchFamily="18" charset="0"/>
                      </a:rPr>
                      <m:t>𝑓</m:t>
                    </m:r>
                    <m:r>
                      <a:rPr lang="pt-BR" sz="2800" i="1">
                        <a:latin typeface="Cambria Math" panose="02040503050406030204" pitchFamily="18" charset="0"/>
                      </a:rPr>
                      <m:t>(</m:t>
                    </m:r>
                    <m:r>
                      <a:rPr lang="pt-BR" sz="2800" i="1">
                        <a:latin typeface="Cambria Math" panose="02040503050406030204" pitchFamily="18" charset="0"/>
                      </a:rPr>
                      <m:t>𝑥</m:t>
                    </m:r>
                    <m:r>
                      <a:rPr lang="pt-BR" sz="2800" i="1">
                        <a:latin typeface="Cambria Math" panose="02040503050406030204" pitchFamily="18" charset="0"/>
                      </a:rPr>
                      <m:t>)</m:t>
                    </m:r>
                  </m:oMath>
                </a14:m>
                <a:r>
                  <a:rPr lang="pt-BR" sz="2800" dirty="0"/>
                  <a:t> </a:t>
                </a:r>
                <a:r>
                  <a:rPr lang="pt-BR" sz="2800" b="1" i="1" dirty="0">
                    <a:solidFill>
                      <a:srgbClr val="00B050"/>
                    </a:solidFill>
                  </a:rPr>
                  <a:t>maior do que o anterior</a:t>
                </a:r>
                <a:r>
                  <a:rPr lang="pt-BR" sz="2800" dirty="0"/>
                  <a:t>, ou seja</a:t>
                </a:r>
              </a:p>
              <a:p>
                <a:pPr marL="0" indent="0" algn="ctr">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𝑓</m:t>
                      </m:r>
                      <m:d>
                        <m:dPr>
                          <m:ctrlPr>
                            <a:rPr lang="pt-BR" sz="2800" i="1" smtClean="0">
                              <a:latin typeface="Cambria Math" panose="02040503050406030204" pitchFamily="18" charset="0"/>
                            </a:rPr>
                          </m:ctrlPr>
                        </m:dPr>
                        <m:e>
                          <m:limLow>
                            <m:limLowPr>
                              <m:ctrlPr>
                                <a:rPr lang="pt-BR" sz="2800" i="1" smtClean="0">
                                  <a:latin typeface="Cambria Math" panose="02040503050406030204" pitchFamily="18" charset="0"/>
                                </a:rPr>
                              </m:ctrlPr>
                            </m:limLowPr>
                            <m:e>
                              <m:groupChr>
                                <m:groupChrPr>
                                  <m:chr m:val="⏟"/>
                                  <m:ctrlPr>
                                    <a:rPr lang="pt-BR" sz="2800" i="1" smtClean="0">
                                      <a:latin typeface="Cambria Math" panose="02040503050406030204" pitchFamily="18" charset="0"/>
                                    </a:rPr>
                                  </m:ctrlPr>
                                </m:groupChrPr>
                                <m:e>
                                  <m:r>
                                    <a:rPr lang="pt-BR" i="1">
                                      <a:latin typeface="Cambria Math" panose="02040503050406030204" pitchFamily="18" charset="0"/>
                                    </a:rPr>
                                    <m:t>𝑥</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m:t>
                                          </m:r>
                                        </m:e>
                                      </m:d>
                                    </m:num>
                                    <m:den>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𝑥</m:t>
                                      </m:r>
                                    </m:den>
                                  </m:f>
                                </m:e>
                              </m:groupChr>
                            </m:e>
                            <m:lim>
                              <m:r>
                                <a:rPr lang="pt-BR" i="1">
                                  <a:latin typeface="Cambria Math" panose="02040503050406030204" pitchFamily="18" charset="0"/>
                                </a:rPr>
                                <m:t>𝑥</m:t>
                              </m:r>
                              <m:r>
                                <a:rPr lang="pt-BR" i="1">
                                  <a:latin typeface="Cambria Math" panose="02040503050406030204" pitchFamily="18" charset="0"/>
                                </a:rPr>
                                <m:t>(1)</m:t>
                              </m:r>
                              <m:r>
                                <m:rPr>
                                  <m:nor/>
                                </m:rPr>
                                <a:rPr lang="pt-BR" dirty="0"/>
                                <m:t> </m:t>
                              </m:r>
                            </m:lim>
                          </m:limLow>
                        </m:e>
                      </m:d>
                      <m:r>
                        <a:rPr lang="pt-BR" sz="2800" i="1">
                          <a:latin typeface="Cambria Math" panose="02040503050406030204" pitchFamily="18" charset="0"/>
                        </a:rPr>
                        <m:t>&gt;</m:t>
                      </m:r>
                      <m:r>
                        <a:rPr lang="pt-BR" sz="2800" i="1">
                          <a:latin typeface="Cambria Math" panose="02040503050406030204" pitchFamily="18" charset="0"/>
                        </a:rPr>
                        <m:t>𝑓</m:t>
                      </m:r>
                      <m:d>
                        <m:dPr>
                          <m:ctrlPr>
                            <a:rPr lang="pt-BR" sz="2800" i="1">
                              <a:latin typeface="Cambria Math" panose="02040503050406030204" pitchFamily="18" charset="0"/>
                            </a:rPr>
                          </m:ctrlPr>
                        </m:dPr>
                        <m:e>
                          <m:r>
                            <a:rPr lang="pt-BR" sz="2800" i="1">
                              <a:latin typeface="Cambria Math" panose="02040503050406030204" pitchFamily="18" charset="0"/>
                            </a:rPr>
                            <m:t>𝑥</m:t>
                          </m:r>
                          <m:r>
                            <a:rPr lang="pt-BR" sz="2800" i="1">
                              <a:latin typeface="Cambria Math" panose="02040503050406030204" pitchFamily="18" charset="0"/>
                            </a:rPr>
                            <m:t>(0)</m:t>
                          </m:r>
                        </m:e>
                      </m:d>
                      <m:r>
                        <a:rPr lang="pt-BR" sz="2800" b="0" i="1" smtClean="0">
                          <a:latin typeface="Cambria Math" panose="02040503050406030204" pitchFamily="18" charset="0"/>
                        </a:rPr>
                        <m:t>.</m:t>
                      </m:r>
                    </m:oMath>
                  </m:oMathPara>
                </a14:m>
                <a:endParaRPr lang="pt-BR" sz="2800" dirty="0"/>
              </a:p>
            </p:txBody>
          </p:sp>
        </mc:Choice>
        <mc:Fallback xmlns="">
          <p:sp>
            <p:nvSpPr>
              <p:cNvPr id="3" name="Espaço Reservado para Conteúdo 2">
                <a:extLst>
                  <a:ext uri="{FF2B5EF4-FFF2-40B4-BE49-F238E27FC236}">
                    <a16:creationId xmlns:a16="http://schemas.microsoft.com/office/drawing/2014/main" id="{4504DA9A-414F-A178-1A5D-8A7B60A1D0D6}"/>
                  </a:ext>
                </a:extLst>
              </p:cNvPr>
              <p:cNvSpPr>
                <a:spLocks noGrp="1" noRot="1" noChangeAspect="1" noMove="1" noResize="1" noEditPoints="1" noAdjustHandles="1" noChangeArrowheads="1" noChangeShapeType="1" noTextEdit="1"/>
              </p:cNvSpPr>
              <p:nvPr>
                <p:ph idx="1"/>
              </p:nvPr>
            </p:nvSpPr>
            <p:spPr>
              <a:xfrm>
                <a:off x="5697415" y="1825624"/>
                <a:ext cx="6330462" cy="5032375"/>
              </a:xfrm>
              <a:blipFill>
                <a:blip r:embed="rId3"/>
                <a:stretch>
                  <a:fillRect l="-1734" t="-1937" r="-578"/>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48EB0E5-17EB-0FEE-1292-4DC1D775B056}"/>
              </a:ext>
            </a:extLst>
          </p:cNvPr>
          <p:cNvPicPr>
            <a:picLocks noChangeAspect="1"/>
          </p:cNvPicPr>
          <p:nvPr/>
        </p:nvPicPr>
        <p:blipFill rotWithShape="1">
          <a:blip r:embed="rId4">
            <a:extLst>
              <a:ext uri="{28A0092B-C50C-407E-A947-70E740481C1C}">
                <a14:useLocalDpi xmlns:a14="http://schemas.microsoft.com/office/drawing/2010/main" val="0"/>
              </a:ext>
            </a:extLst>
          </a:blip>
          <a:srcRect l="1330" t="934" r="1845" b="46040"/>
          <a:stretch/>
        </p:blipFill>
        <p:spPr>
          <a:xfrm>
            <a:off x="93784" y="2833634"/>
            <a:ext cx="5440172" cy="2416630"/>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FD425F9-09EA-C1A1-0CC9-1850500F6675}"/>
                  </a:ext>
                </a:extLst>
              </p:cNvPr>
              <p:cNvSpPr txBox="1"/>
              <p:nvPr/>
            </p:nvSpPr>
            <p:spPr>
              <a:xfrm>
                <a:off x="2502755" y="5464016"/>
                <a:ext cx="15330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rPr>
                        <m:t>𝑥</m:t>
                      </m:r>
                      <m:r>
                        <a:rPr lang="pt-BR" sz="1200" i="1" smtClean="0">
                          <a:latin typeface="Cambria Math" panose="02040503050406030204" pitchFamily="18" charset="0"/>
                        </a:rPr>
                        <m:t>(1)</m:t>
                      </m:r>
                      <m:r>
                        <m:rPr>
                          <m:nor/>
                        </m:rPr>
                        <a:rPr lang="pt-BR" sz="1200" dirty="0"/>
                        <m:t> </m:t>
                      </m:r>
                    </m:oMath>
                  </m:oMathPara>
                </a14:m>
                <a:endParaRPr lang="pt-BR" sz="1200" dirty="0"/>
              </a:p>
            </p:txBody>
          </p:sp>
        </mc:Choice>
        <mc:Fallback xmlns="">
          <p:sp>
            <p:nvSpPr>
              <p:cNvPr id="8" name="CaixaDeTexto 7">
                <a:extLst>
                  <a:ext uri="{FF2B5EF4-FFF2-40B4-BE49-F238E27FC236}">
                    <a16:creationId xmlns:a16="http://schemas.microsoft.com/office/drawing/2014/main" id="{2FD425F9-09EA-C1A1-0CC9-1850500F6675}"/>
                  </a:ext>
                </a:extLst>
              </p:cNvPr>
              <p:cNvSpPr txBox="1">
                <a:spLocks noRot="1" noChangeAspect="1" noMove="1" noResize="1" noEditPoints="1" noAdjustHandles="1" noChangeArrowheads="1" noChangeShapeType="1" noTextEdit="1"/>
              </p:cNvSpPr>
              <p:nvPr/>
            </p:nvSpPr>
            <p:spPr>
              <a:xfrm>
                <a:off x="2502755" y="5464016"/>
                <a:ext cx="1533036" cy="276999"/>
              </a:xfrm>
              <a:prstGeom prst="rect">
                <a:avLst/>
              </a:prstGeom>
              <a:blipFill>
                <a:blip r:embed="rId5"/>
                <a:stretch>
                  <a:fillRect b="-6522"/>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28D0A3AB-CE24-88D3-8FB2-F3A708932348}"/>
              </a:ext>
            </a:extLst>
          </p:cNvPr>
          <p:cNvSpPr/>
          <p:nvPr/>
        </p:nvSpPr>
        <p:spPr>
          <a:xfrm rot="5400000">
            <a:off x="3162397" y="4767846"/>
            <a:ext cx="213752" cy="117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88555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87987-BB17-6DD4-1ACA-2D3A46491196}"/>
              </a:ext>
            </a:extLst>
          </p:cNvPr>
          <p:cNvSpPr>
            <a:spLocks noGrp="1"/>
          </p:cNvSpPr>
          <p:nvPr>
            <p:ph type="title"/>
          </p:nvPr>
        </p:nvSpPr>
        <p:spPr/>
        <p:txBody>
          <a:bodyPr/>
          <a:lstStyle/>
          <a:p>
            <a:r>
              <a:rPr lang="pt-BR" dirty="0"/>
              <a:t>O vetor gradiente indica o caminho para o máximo da função</a:t>
            </a:r>
          </a:p>
        </p:txBody>
      </p:sp>
      <p:sp>
        <p:nvSpPr>
          <p:cNvPr id="3" name="Espaço Reservado para Conteúdo 2">
            <a:extLst>
              <a:ext uri="{FF2B5EF4-FFF2-40B4-BE49-F238E27FC236}">
                <a16:creationId xmlns:a16="http://schemas.microsoft.com/office/drawing/2014/main" id="{B4869462-B4FA-8088-15F6-7769BE0A76CD}"/>
              </a:ext>
            </a:extLst>
          </p:cNvPr>
          <p:cNvSpPr>
            <a:spLocks noGrp="1"/>
          </p:cNvSpPr>
          <p:nvPr>
            <p:ph idx="1"/>
          </p:nvPr>
        </p:nvSpPr>
        <p:spPr>
          <a:xfrm>
            <a:off x="5858190" y="1825624"/>
            <a:ext cx="6169688" cy="5032375"/>
          </a:xfrm>
        </p:spPr>
        <p:txBody>
          <a:bodyPr>
            <a:normAutofit/>
          </a:bodyPr>
          <a:lstStyle/>
          <a:p>
            <a:pPr marL="285750" indent="-285750">
              <a:buFont typeface="Arial" panose="020B0604020202020204" pitchFamily="34" charset="0"/>
              <a:buChar char="•"/>
            </a:pPr>
            <a:r>
              <a:rPr lang="pt-BR" sz="2800" dirty="0"/>
              <a:t>Se, a cada </a:t>
            </a:r>
            <a:r>
              <a:rPr lang="pt-BR" sz="2800" b="1" i="1" dirty="0">
                <a:solidFill>
                  <a:srgbClr val="00B050"/>
                </a:solidFill>
              </a:rPr>
              <a:t>ponto atual</a:t>
            </a:r>
            <a:r>
              <a:rPr lang="pt-BR" sz="2800" dirty="0"/>
              <a:t>, nós calcularmos o vetor gradiente e adicionarmos uma porcentagem dele ao ponto, teremos um </a:t>
            </a:r>
            <a:r>
              <a:rPr lang="pt-BR" sz="2800" b="1" i="1" dirty="0">
                <a:solidFill>
                  <a:srgbClr val="00B050"/>
                </a:solidFill>
              </a:rPr>
              <a:t>novo ponto </a:t>
            </a:r>
            <a:r>
              <a:rPr lang="pt-BR" sz="2800" dirty="0"/>
              <a:t>que leva a um </a:t>
            </a:r>
            <a:r>
              <a:rPr lang="pt-BR" sz="2800" b="1" i="1" dirty="0"/>
              <a:t>valor da função </a:t>
            </a:r>
            <a:r>
              <a:rPr lang="pt-BR" sz="2800" b="1" i="1" dirty="0">
                <a:solidFill>
                  <a:srgbClr val="00B050"/>
                </a:solidFill>
              </a:rPr>
              <a:t>maior do que o valor anterior</a:t>
            </a:r>
            <a:r>
              <a:rPr lang="pt-BR" sz="2800" dirty="0"/>
              <a:t>.</a:t>
            </a:r>
          </a:p>
          <a:p>
            <a:pPr marL="285750" indent="-285750">
              <a:buFont typeface="Arial" panose="020B0604020202020204" pitchFamily="34" charset="0"/>
              <a:buChar char="•"/>
            </a:pPr>
            <a:r>
              <a:rPr lang="pt-BR" sz="2800" dirty="0"/>
              <a:t>Portanto, podemos criar um </a:t>
            </a:r>
            <a:r>
              <a:rPr lang="pt-BR" sz="2800" b="1" i="1" dirty="0">
                <a:solidFill>
                  <a:srgbClr val="7030A0"/>
                </a:solidFill>
              </a:rPr>
              <a:t>procedimento</a:t>
            </a:r>
            <a:r>
              <a:rPr lang="pt-BR" sz="2800" dirty="0"/>
              <a:t> que vá </a:t>
            </a:r>
            <a:r>
              <a:rPr lang="pt-BR" sz="2800" b="1" i="1" dirty="0">
                <a:solidFill>
                  <a:srgbClr val="00B050"/>
                </a:solidFill>
              </a:rPr>
              <a:t>iterativamente</a:t>
            </a:r>
            <a:r>
              <a:rPr lang="pt-BR" sz="2800" dirty="0"/>
              <a:t> </a:t>
            </a:r>
            <a:r>
              <a:rPr lang="pt-BR" sz="2800" b="1" i="1" dirty="0">
                <a:solidFill>
                  <a:srgbClr val="00B050"/>
                </a:solidFill>
              </a:rPr>
              <a:t>caminhando</a:t>
            </a:r>
            <a:r>
              <a:rPr lang="pt-BR" sz="2800" dirty="0"/>
              <a:t> em </a:t>
            </a:r>
            <a:r>
              <a:rPr lang="pt-BR" sz="2800" b="1" i="1" dirty="0">
                <a:solidFill>
                  <a:srgbClr val="00B050"/>
                </a:solidFill>
              </a:rPr>
              <a:t>direção ao </a:t>
            </a:r>
            <a:r>
              <a:rPr lang="pt-BR" sz="2800" b="1" i="1" dirty="0">
                <a:solidFill>
                  <a:srgbClr val="7030A0"/>
                </a:solidFill>
              </a:rPr>
              <a:t>ponto de máximo</a:t>
            </a:r>
            <a:r>
              <a:rPr lang="pt-BR" sz="2800" b="1" i="1" dirty="0">
                <a:solidFill>
                  <a:srgbClr val="00B050"/>
                </a:solidFill>
              </a:rPr>
              <a:t> da função</a:t>
            </a:r>
            <a:r>
              <a:rPr lang="pt-BR" sz="2800" dirty="0"/>
              <a:t>.</a:t>
            </a:r>
          </a:p>
        </p:txBody>
      </p:sp>
      <p:pic>
        <p:nvPicPr>
          <p:cNvPr id="4" name="Imagem 3">
            <a:extLst>
              <a:ext uri="{FF2B5EF4-FFF2-40B4-BE49-F238E27FC236}">
                <a16:creationId xmlns:a16="http://schemas.microsoft.com/office/drawing/2014/main" id="{4F8F49E5-44B2-EA7D-D422-2E49B73391D5}"/>
              </a:ext>
            </a:extLst>
          </p:cNvPr>
          <p:cNvPicPr>
            <a:picLocks noChangeAspect="1"/>
          </p:cNvPicPr>
          <p:nvPr/>
        </p:nvPicPr>
        <p:blipFill rotWithShape="1">
          <a:blip r:embed="rId3">
            <a:extLst>
              <a:ext uri="{28A0092B-C50C-407E-A947-70E740481C1C}">
                <a14:useLocalDpi xmlns:a14="http://schemas.microsoft.com/office/drawing/2010/main" val="0"/>
              </a:ext>
            </a:extLst>
          </a:blip>
          <a:srcRect l="1330" t="934" r="1845" b="46040"/>
          <a:stretch/>
        </p:blipFill>
        <p:spPr>
          <a:xfrm>
            <a:off x="164123" y="2662812"/>
            <a:ext cx="5440172" cy="2416630"/>
          </a:xfrm>
          <a:prstGeom prst="rect">
            <a:avLst/>
          </a:prstGeom>
        </p:spPr>
      </p:pic>
    </p:spTree>
    <p:extLst>
      <p:ext uri="{BB962C8B-B14F-4D97-AF65-F5344CB8AC3E}">
        <p14:creationId xmlns:p14="http://schemas.microsoft.com/office/powerpoint/2010/main" val="316305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20937</TotalTime>
  <Words>10111</Words>
  <Application>Microsoft Office PowerPoint</Application>
  <PresentationFormat>Widescreen</PresentationFormat>
  <Paragraphs>738</Paragraphs>
  <Slides>63</Slides>
  <Notes>30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63</vt:i4>
      </vt:variant>
    </vt:vector>
  </HeadingPairs>
  <TitlesOfParts>
    <vt:vector size="71" baseType="lpstr">
      <vt:lpstr>Arial</vt:lpstr>
      <vt:lpstr>Calibri</vt:lpstr>
      <vt:lpstr>Calibri Light</vt:lpstr>
      <vt:lpstr>Cambria Math</vt:lpstr>
      <vt:lpstr>Georgia</vt:lpstr>
      <vt:lpstr>Söhne</vt:lpstr>
      <vt:lpstr>Wingdings</vt:lpstr>
      <vt:lpstr>Office Theme</vt:lpstr>
      <vt:lpstr>T319 - Introdução ao Aprendizado de Máquina: Regressão Linear (Parte II)</vt:lpstr>
      <vt:lpstr>Recapitulando</vt:lpstr>
      <vt:lpstr>Vetor gradiente</vt:lpstr>
      <vt:lpstr>Vetor gradiente</vt:lpstr>
      <vt:lpstr>Vetor gradiente</vt:lpstr>
      <vt:lpstr>Vetor gradiente</vt:lpstr>
      <vt:lpstr>O vetor gradiente indica o caminho para o máximo da função</vt:lpstr>
      <vt:lpstr>O vetor gradiente indica o caminho para o máximo da função</vt:lpstr>
      <vt:lpstr>O vetor gradiente indica o caminho para o máximo da função</vt:lpstr>
      <vt:lpstr>Algoritmo do gradiente ascendente</vt:lpstr>
      <vt:lpstr>Algoritmo do gradiente ascendente</vt:lpstr>
      <vt:lpstr>Algoritmo do gradiente ascendente</vt:lpstr>
      <vt:lpstr>Apresentação do PowerPoint</vt:lpstr>
      <vt:lpstr>Algoritmo do gradiente descendente</vt:lpstr>
      <vt:lpstr>Algoritmo do gradiente descendente</vt:lpstr>
      <vt:lpstr>Algoritmo do gradiente descendente</vt:lpstr>
      <vt:lpstr>Observação</vt:lpstr>
      <vt:lpstr>Apresentação do PowerPoint</vt:lpstr>
      <vt:lpstr>Características do gradiente descendente</vt:lpstr>
      <vt:lpstr>Apresentação do PowerPoint</vt:lpstr>
      <vt:lpstr>O algoritmo do gradiente do descendente</vt:lpstr>
      <vt:lpstr>Calculando o vetor gradiente</vt:lpstr>
      <vt:lpstr>Calculando o vetor gradiente</vt:lpstr>
      <vt:lpstr>Atualizando os pesos</vt:lpstr>
      <vt:lpstr>Versões do gradiente descendente</vt:lpstr>
      <vt:lpstr>Gradiente descendente em batelada</vt:lpstr>
      <vt:lpstr>Características do GD em batelada</vt:lpstr>
      <vt:lpstr>Gradiente descendente estocástico</vt:lpstr>
      <vt:lpstr>Características do GD estocástico</vt:lpstr>
      <vt:lpstr>Gradiente descendente em mini-lotes</vt:lpstr>
      <vt:lpstr>Características do GD em mini-lotes</vt:lpstr>
      <vt:lpstr>Apresentação do PowerPoint</vt:lpstr>
      <vt:lpstr>Apresentação do PowerPoint</vt:lpstr>
      <vt:lpstr>Exemplo</vt:lpstr>
      <vt:lpstr>Versões do Gradiente Descendente</vt:lpstr>
      <vt:lpstr>Versões do Gradiente Descendente</vt:lpstr>
      <vt:lpstr>Características do GD em Batelada</vt:lpstr>
      <vt:lpstr>Versões do Gradiente Descendente</vt:lpstr>
      <vt:lpstr>Características do GD Estocástico</vt:lpstr>
      <vt:lpstr>Versões do Gradiente Descendente</vt:lpstr>
      <vt:lpstr>Características do GD com Mini-Batch</vt:lpstr>
      <vt:lpstr>Apresentação do PowerPoint</vt:lpstr>
      <vt:lpstr>Tarefas</vt:lpstr>
      <vt:lpstr>Apresentação do PowerPoint</vt:lpstr>
      <vt:lpstr>Apresentação do PowerPoint</vt:lpstr>
      <vt:lpstr>Apresentação do PowerPoint</vt:lpstr>
      <vt:lpstr>Cálculo do vetor gradiente</vt:lpstr>
      <vt:lpstr>Cálculo do vetor gradiente</vt:lpstr>
      <vt:lpstr>Cálculo do vetor gradiente</vt:lpstr>
      <vt:lpstr>Cálculo do vetor gradiente</vt:lpstr>
      <vt:lpstr>Cálculo do vetor gradiente</vt:lpstr>
      <vt:lpstr>Cálculo do vetor gradiente</vt:lpstr>
      <vt:lpstr>Cálculo do vetor gradiente</vt:lpstr>
      <vt:lpstr>Equação de atualização dos pesos</vt:lpstr>
      <vt:lpstr>Equação de atualização dos pesos</vt:lpstr>
      <vt:lpstr>Apresentação do PowerPoint</vt:lpstr>
      <vt:lpstr>Cálculo do vetor gradiente</vt:lpstr>
      <vt:lpstr>Cálculo do vetor gradiente</vt:lpstr>
      <vt:lpstr>FIGURAS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2340</cp:revision>
  <dcterms:created xsi:type="dcterms:W3CDTF">2020-02-17T11:18:32Z</dcterms:created>
  <dcterms:modified xsi:type="dcterms:W3CDTF">2023-09-14T19:31:47Z</dcterms:modified>
</cp:coreProperties>
</file>